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72" r:id="rId1"/>
    <p:sldMasterId id="2147483789" r:id="rId2"/>
    <p:sldMasterId id="2147483807" r:id="rId3"/>
  </p:sldMasterIdLst>
  <p:notesMasterIdLst>
    <p:notesMasterId r:id="rId54"/>
  </p:notesMasterIdLst>
  <p:sldIdLst>
    <p:sldId id="256" r:id="rId4"/>
    <p:sldId id="305" r:id="rId5"/>
    <p:sldId id="302" r:id="rId6"/>
    <p:sldId id="278" r:id="rId7"/>
    <p:sldId id="296" r:id="rId8"/>
    <p:sldId id="294" r:id="rId9"/>
    <p:sldId id="303" r:id="rId10"/>
    <p:sldId id="306" r:id="rId11"/>
    <p:sldId id="307" r:id="rId12"/>
    <p:sldId id="308" r:id="rId13"/>
    <p:sldId id="309" r:id="rId14"/>
    <p:sldId id="310" r:id="rId15"/>
    <p:sldId id="311" r:id="rId16"/>
    <p:sldId id="312" r:id="rId17"/>
    <p:sldId id="313" r:id="rId18"/>
    <p:sldId id="314" r:id="rId19"/>
    <p:sldId id="315" r:id="rId20"/>
    <p:sldId id="316" r:id="rId21"/>
    <p:sldId id="317" r:id="rId22"/>
    <p:sldId id="318" r:id="rId23"/>
    <p:sldId id="319" r:id="rId24"/>
    <p:sldId id="320" r:id="rId25"/>
    <p:sldId id="321" r:id="rId26"/>
    <p:sldId id="322" r:id="rId27"/>
    <p:sldId id="323" r:id="rId28"/>
    <p:sldId id="324" r:id="rId29"/>
    <p:sldId id="325" r:id="rId30"/>
    <p:sldId id="326" r:id="rId31"/>
    <p:sldId id="327" r:id="rId32"/>
    <p:sldId id="328" r:id="rId33"/>
    <p:sldId id="329" r:id="rId34"/>
    <p:sldId id="330" r:id="rId35"/>
    <p:sldId id="331" r:id="rId36"/>
    <p:sldId id="332" r:id="rId37"/>
    <p:sldId id="333" r:id="rId38"/>
    <p:sldId id="334" r:id="rId39"/>
    <p:sldId id="335" r:id="rId40"/>
    <p:sldId id="336" r:id="rId41"/>
    <p:sldId id="337" r:id="rId42"/>
    <p:sldId id="338" r:id="rId43"/>
    <p:sldId id="339" r:id="rId44"/>
    <p:sldId id="340" r:id="rId45"/>
    <p:sldId id="341" r:id="rId46"/>
    <p:sldId id="342" r:id="rId47"/>
    <p:sldId id="288" r:id="rId48"/>
    <p:sldId id="297" r:id="rId49"/>
    <p:sldId id="298" r:id="rId50"/>
    <p:sldId id="304" r:id="rId51"/>
    <p:sldId id="291" r:id="rId52"/>
    <p:sldId id="286" r:id="rId53"/>
  </p:sldIdLst>
  <p:sldSz cx="9144000" cy="6858000" type="screen4x3"/>
  <p:notesSz cx="6858000" cy="9144000"/>
  <p:defaultTextStyle>
    <a:defPPr>
      <a:defRPr lang="en-US"/>
    </a:defPPr>
    <a:lvl1pPr algn="l" defTabSz="685800" rtl="0" fontAlgn="base">
      <a:spcBef>
        <a:spcPct val="0"/>
      </a:spcBef>
      <a:spcAft>
        <a:spcPct val="0"/>
      </a:spcAft>
      <a:defRPr sz="1300" kern="1200">
        <a:solidFill>
          <a:schemeClr val="tx1"/>
        </a:solidFill>
        <a:latin typeface="Calibri" charset="0"/>
        <a:ea typeface="ＭＳ Ｐゴシック" charset="0"/>
        <a:cs typeface="ＭＳ Ｐゴシック" charset="0"/>
      </a:defRPr>
    </a:lvl1pPr>
    <a:lvl2pPr marL="342900" indent="114300" algn="l" defTabSz="685800" rtl="0" fontAlgn="base">
      <a:spcBef>
        <a:spcPct val="0"/>
      </a:spcBef>
      <a:spcAft>
        <a:spcPct val="0"/>
      </a:spcAft>
      <a:defRPr sz="1300" kern="1200">
        <a:solidFill>
          <a:schemeClr val="tx1"/>
        </a:solidFill>
        <a:latin typeface="Calibri" charset="0"/>
        <a:ea typeface="ＭＳ Ｐゴシック" charset="0"/>
        <a:cs typeface="ＭＳ Ｐゴシック" charset="0"/>
      </a:defRPr>
    </a:lvl2pPr>
    <a:lvl3pPr marL="685800" indent="228600" algn="l" defTabSz="685800" rtl="0" fontAlgn="base">
      <a:spcBef>
        <a:spcPct val="0"/>
      </a:spcBef>
      <a:spcAft>
        <a:spcPct val="0"/>
      </a:spcAft>
      <a:defRPr sz="1300" kern="1200">
        <a:solidFill>
          <a:schemeClr val="tx1"/>
        </a:solidFill>
        <a:latin typeface="Calibri" charset="0"/>
        <a:ea typeface="ＭＳ Ｐゴシック" charset="0"/>
        <a:cs typeface="ＭＳ Ｐゴシック" charset="0"/>
      </a:defRPr>
    </a:lvl3pPr>
    <a:lvl4pPr marL="1028700" indent="342900" algn="l" defTabSz="685800" rtl="0" fontAlgn="base">
      <a:spcBef>
        <a:spcPct val="0"/>
      </a:spcBef>
      <a:spcAft>
        <a:spcPct val="0"/>
      </a:spcAft>
      <a:defRPr sz="1300" kern="1200">
        <a:solidFill>
          <a:schemeClr val="tx1"/>
        </a:solidFill>
        <a:latin typeface="Calibri" charset="0"/>
        <a:ea typeface="ＭＳ Ｐゴシック" charset="0"/>
        <a:cs typeface="ＭＳ Ｐゴシック" charset="0"/>
      </a:defRPr>
    </a:lvl4pPr>
    <a:lvl5pPr marL="1371600" indent="457200" algn="l" defTabSz="685800" rtl="0" fontAlgn="base">
      <a:spcBef>
        <a:spcPct val="0"/>
      </a:spcBef>
      <a:spcAft>
        <a:spcPct val="0"/>
      </a:spcAft>
      <a:defRPr sz="13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13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13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13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1300" kern="1200">
        <a:solidFill>
          <a:schemeClr val="tx1"/>
        </a:solidFill>
        <a:latin typeface="Calibri"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en Barnum" initials="" lastIdx="9"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332" autoAdjust="0"/>
  </p:normalViewPr>
  <p:slideViewPr>
    <p:cSldViewPr snapToGrid="0" snapToObjects="1">
      <p:cViewPr varScale="1">
        <p:scale>
          <a:sx n="106" d="100"/>
          <a:sy n="106" d="100"/>
        </p:scale>
        <p:origin x="-1336" y="-104"/>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commentAuthors" Target="commentAuthors.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Sources of </a:t>
            </a:r>
            <a:r>
              <a:rPr lang="en-US" dirty="0" smtClean="0"/>
              <a:t>Water </a:t>
            </a:r>
          </a:p>
          <a:p>
            <a:pPr>
              <a:defRPr/>
            </a:pPr>
            <a:r>
              <a:rPr lang="en-US" dirty="0" smtClean="0"/>
              <a:t>(average year) </a:t>
            </a:r>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Sources of Water by Percent</c:v>
                </c:pt>
              </c:strCache>
            </c:strRef>
          </c:tx>
          <c:explosion val="25"/>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Sheet1!$A$2:$A$4</c:f>
              <c:strCache>
                <c:ptCount val="3"/>
                <c:pt idx="0">
                  <c:v>Streams</c:v>
                </c:pt>
                <c:pt idx="1">
                  <c:v>Groundwater</c:v>
                </c:pt>
                <c:pt idx="2">
                  <c:v>Reservoirs</c:v>
                </c:pt>
              </c:strCache>
            </c:strRef>
          </c:cat>
          <c:val>
            <c:numRef>
              <c:f>Sheet1!$B$2:$B$4</c:f>
              <c:numCache>
                <c:formatCode>General</c:formatCode>
                <c:ptCount val="3"/>
                <c:pt idx="0">
                  <c:v>55.0</c:v>
                </c:pt>
                <c:pt idx="1">
                  <c:v>10.0</c:v>
                </c:pt>
                <c:pt idx="2">
                  <c:v>35.0</c:v>
                </c:pt>
              </c:numCache>
            </c:numRef>
          </c:val>
        </c:ser>
        <c:dLbls>
          <c:showLegendKey val="0"/>
          <c:showVal val="0"/>
          <c:showCatName val="0"/>
          <c:showSerName val="0"/>
          <c:showPercent val="1"/>
          <c:showBubbleSize val="0"/>
          <c:showLeaderLines val="1"/>
        </c:dLbls>
      </c:pie3DChart>
    </c:plotArea>
    <c:legend>
      <c:legendPos val="t"/>
      <c:layout/>
      <c:overlay val="0"/>
    </c:legend>
    <c:plotVisOnly val="1"/>
    <c:dispBlanksAs val="gap"/>
    <c:showDLblsOverMax val="0"/>
  </c:chart>
  <c:spPr>
    <a:ln>
      <a:solidFill>
        <a:schemeClr val="tx1">
          <a:lumMod val="85000"/>
          <a:lumOff val="15000"/>
        </a:schemeClr>
      </a:solidFill>
    </a:ln>
    <a:scene3d>
      <a:camera prst="orthographicFront"/>
      <a:lightRig rig="threePt" dir="t"/>
    </a:scene3d>
    <a:sp3d>
      <a:bevelT/>
    </a:sp3d>
  </c:spPr>
  <c:txPr>
    <a:bodyPr/>
    <a:lstStyle/>
    <a:p>
      <a:pPr>
        <a:defRPr sz="1800"/>
      </a:pPr>
      <a:endParaRPr lang="en-US"/>
    </a:p>
  </c:txPr>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6-10-24T16:00:48.862" idx="8">
    <p:pos x="5760" y="1200"/>
    <p:text>I think you showed me how to do this in our debrief with Renee, but I can't figure out how to fit the photo to the blue box without it skewing weird. I might have more time to play with it tomorrow, but it'd be very helpful if you could take a peek beforehand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6-10-24T16:00:48.862" idx="6">
    <p:pos x="5760" y="1200"/>
    <p:text>I think you showed me how to do this in our debrief with Renee, but I can't figure out how to fit the photo to the blue box without it skewing weird. I might have more time to play with it tomorrow, but it'd be very helpful if you could take a peek beforehand </p:text>
  </p:cm>
</p:cmLst>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33EF77-218A-4E81-A035-245ED52E762F}" type="doc">
      <dgm:prSet loTypeId="urn:microsoft.com/office/officeart/2005/8/layout/venn1" loCatId="relationship" qsTypeId="urn:microsoft.com/office/officeart/2005/8/quickstyle/simple1" qsCatId="simple" csTypeId="urn:microsoft.com/office/officeart/2005/8/colors/colorful1#1" csCatId="colorful" phldr="1"/>
      <dgm:spPr/>
      <dgm:t>
        <a:bodyPr/>
        <a:lstStyle/>
        <a:p>
          <a:endParaRPr lang="en-US"/>
        </a:p>
      </dgm:t>
    </dgm:pt>
    <dgm:pt modelId="{FC27D097-ABEB-4E8D-AAA4-95C3506C3D1C}">
      <dgm:prSet/>
      <dgm:spPr/>
      <dgm:t>
        <a:bodyPr/>
        <a:lstStyle/>
        <a:p>
          <a:pPr rtl="0"/>
          <a:r>
            <a:rPr lang="en-US" dirty="0" smtClean="0"/>
            <a:t>Land Conservation $1.5 million/year from SLC water bills </a:t>
          </a:r>
          <a:endParaRPr lang="en-US" dirty="0"/>
        </a:p>
      </dgm:t>
    </dgm:pt>
    <dgm:pt modelId="{1735D0BD-9125-449F-B5EA-36AABF4D4059}" type="parTrans" cxnId="{DFD795B8-1583-42C4-9FAC-F3AFFCA66C32}">
      <dgm:prSet/>
      <dgm:spPr/>
      <dgm:t>
        <a:bodyPr/>
        <a:lstStyle/>
        <a:p>
          <a:endParaRPr lang="en-US"/>
        </a:p>
      </dgm:t>
    </dgm:pt>
    <dgm:pt modelId="{E0EBB3E3-5EF4-4D84-80D8-1A8BF2DA7C53}" type="sibTrans" cxnId="{DFD795B8-1583-42C4-9FAC-F3AFFCA66C32}">
      <dgm:prSet/>
      <dgm:spPr/>
      <dgm:t>
        <a:bodyPr/>
        <a:lstStyle/>
        <a:p>
          <a:endParaRPr lang="en-US"/>
        </a:p>
      </dgm:t>
    </dgm:pt>
    <dgm:pt modelId="{2040B1DD-F03B-41CF-8724-E4D669581994}">
      <dgm:prSet/>
      <dgm:spPr/>
      <dgm:t>
        <a:bodyPr/>
        <a:lstStyle/>
        <a:p>
          <a:pPr rtl="0"/>
          <a:r>
            <a:rPr lang="en-US" dirty="0" smtClean="0"/>
            <a:t>Public Watershed Education and Engagement</a:t>
          </a:r>
          <a:endParaRPr lang="en-US" dirty="0"/>
        </a:p>
      </dgm:t>
    </dgm:pt>
    <dgm:pt modelId="{21243E93-03FA-424A-AEA7-154E3AACC854}" type="parTrans" cxnId="{A8D0CB17-1C4F-4AB8-924D-949BD6594A80}">
      <dgm:prSet/>
      <dgm:spPr/>
      <dgm:t>
        <a:bodyPr/>
        <a:lstStyle/>
        <a:p>
          <a:endParaRPr lang="en-US"/>
        </a:p>
      </dgm:t>
    </dgm:pt>
    <dgm:pt modelId="{D0FAF531-C50E-4008-A136-0AD52D63064B}" type="sibTrans" cxnId="{A8D0CB17-1C4F-4AB8-924D-949BD6594A80}">
      <dgm:prSet/>
      <dgm:spPr/>
      <dgm:t>
        <a:bodyPr/>
        <a:lstStyle/>
        <a:p>
          <a:endParaRPr lang="en-US"/>
        </a:p>
      </dgm:t>
    </dgm:pt>
    <dgm:pt modelId="{1DBB9009-5FC9-44A7-9A8B-33801D938D85}">
      <dgm:prSet/>
      <dgm:spPr/>
      <dgm:t>
        <a:bodyPr/>
        <a:lstStyle/>
        <a:p>
          <a:pPr rtl="0"/>
          <a:r>
            <a:rPr lang="en-US" dirty="0" smtClean="0"/>
            <a:t>Land Use and Water Supply Regulations</a:t>
          </a:r>
          <a:endParaRPr lang="en-US" dirty="0"/>
        </a:p>
      </dgm:t>
    </dgm:pt>
    <dgm:pt modelId="{359CAC20-B4B9-404E-814D-9CEEAAAF5826}" type="parTrans" cxnId="{C2849DFA-F873-4D92-AA6C-292F43BB153A}">
      <dgm:prSet/>
      <dgm:spPr/>
      <dgm:t>
        <a:bodyPr/>
        <a:lstStyle/>
        <a:p>
          <a:endParaRPr lang="en-US"/>
        </a:p>
      </dgm:t>
    </dgm:pt>
    <dgm:pt modelId="{FF29C29E-3D8A-4750-B237-871895F40F68}" type="sibTrans" cxnId="{C2849DFA-F873-4D92-AA6C-292F43BB153A}">
      <dgm:prSet/>
      <dgm:spPr/>
      <dgm:t>
        <a:bodyPr/>
        <a:lstStyle/>
        <a:p>
          <a:endParaRPr lang="en-US"/>
        </a:p>
      </dgm:t>
    </dgm:pt>
    <dgm:pt modelId="{9837C423-5884-4F8E-9ACE-26B53199A684}">
      <dgm:prSet/>
      <dgm:spPr/>
      <dgm:t>
        <a:bodyPr/>
        <a:lstStyle/>
        <a:p>
          <a:pPr rtl="0"/>
          <a:r>
            <a:rPr lang="en-US" dirty="0" smtClean="0"/>
            <a:t>Public-private partnerships for monitoring, restoration, education</a:t>
          </a:r>
          <a:endParaRPr lang="en-US" dirty="0"/>
        </a:p>
      </dgm:t>
    </dgm:pt>
    <dgm:pt modelId="{D831871C-B303-4DA3-8ACC-B9E216CC90B2}" type="parTrans" cxnId="{4EDA49A7-D0F0-46F8-8760-240E5F3C44D2}">
      <dgm:prSet/>
      <dgm:spPr/>
      <dgm:t>
        <a:bodyPr/>
        <a:lstStyle/>
        <a:p>
          <a:endParaRPr lang="en-US"/>
        </a:p>
      </dgm:t>
    </dgm:pt>
    <dgm:pt modelId="{6765DCE8-2389-4C20-BE06-D39E791C40A5}" type="sibTrans" cxnId="{4EDA49A7-D0F0-46F8-8760-240E5F3C44D2}">
      <dgm:prSet/>
      <dgm:spPr/>
      <dgm:t>
        <a:bodyPr/>
        <a:lstStyle/>
        <a:p>
          <a:endParaRPr lang="en-US"/>
        </a:p>
      </dgm:t>
    </dgm:pt>
    <dgm:pt modelId="{1C923010-106F-4CF3-9140-BACCFF4EE804}">
      <dgm:prSet/>
      <dgm:spPr/>
      <dgm:t>
        <a:bodyPr/>
        <a:lstStyle/>
        <a:p>
          <a:pPr rtl="0"/>
          <a:r>
            <a:rPr lang="en-US" dirty="0" smtClean="0"/>
            <a:t>Watershed Restoration</a:t>
          </a:r>
          <a:endParaRPr lang="en-US" dirty="0"/>
        </a:p>
      </dgm:t>
    </dgm:pt>
    <dgm:pt modelId="{AD313AE4-86F3-4DA8-BBA7-24A6DEC0D168}" type="parTrans" cxnId="{938F8B96-DDDE-4D87-BCB4-EED50381F68D}">
      <dgm:prSet/>
      <dgm:spPr/>
      <dgm:t>
        <a:bodyPr/>
        <a:lstStyle/>
        <a:p>
          <a:endParaRPr lang="en-US"/>
        </a:p>
      </dgm:t>
    </dgm:pt>
    <dgm:pt modelId="{84F6A937-A65B-4E42-AB61-A410984063C0}" type="sibTrans" cxnId="{938F8B96-DDDE-4D87-BCB4-EED50381F68D}">
      <dgm:prSet/>
      <dgm:spPr/>
      <dgm:t>
        <a:bodyPr/>
        <a:lstStyle/>
        <a:p>
          <a:endParaRPr lang="en-US"/>
        </a:p>
      </dgm:t>
    </dgm:pt>
    <dgm:pt modelId="{776D78D7-9E8E-4FEB-AED1-10A0CB3F108F}">
      <dgm:prSet/>
      <dgm:spPr/>
      <dgm:t>
        <a:bodyPr/>
        <a:lstStyle/>
        <a:p>
          <a:pPr rtl="0"/>
          <a:r>
            <a:rPr lang="en-US" dirty="0" smtClean="0"/>
            <a:t>Watershed Monitoring – water quality and land use </a:t>
          </a:r>
          <a:endParaRPr lang="en-US" dirty="0"/>
        </a:p>
      </dgm:t>
    </dgm:pt>
    <dgm:pt modelId="{A0E54792-BB7E-410E-87E6-4864F5E698A2}" type="parTrans" cxnId="{E87A80D1-797F-46E8-A119-7D234C5D80C1}">
      <dgm:prSet/>
      <dgm:spPr/>
      <dgm:t>
        <a:bodyPr/>
        <a:lstStyle/>
        <a:p>
          <a:endParaRPr lang="en-US"/>
        </a:p>
      </dgm:t>
    </dgm:pt>
    <dgm:pt modelId="{BBF96833-7E7A-4680-9F80-8EF7446F698F}" type="sibTrans" cxnId="{E87A80D1-797F-46E8-A119-7D234C5D80C1}">
      <dgm:prSet/>
      <dgm:spPr/>
      <dgm:t>
        <a:bodyPr/>
        <a:lstStyle/>
        <a:p>
          <a:endParaRPr lang="en-US"/>
        </a:p>
      </dgm:t>
    </dgm:pt>
    <dgm:pt modelId="{2E4A364C-5A11-41D4-8332-CABE7C31A413}" type="pres">
      <dgm:prSet presAssocID="{B333EF77-218A-4E81-A035-245ED52E762F}" presName="compositeShape" presStyleCnt="0">
        <dgm:presLayoutVars>
          <dgm:chMax val="7"/>
          <dgm:dir/>
          <dgm:resizeHandles val="exact"/>
        </dgm:presLayoutVars>
      </dgm:prSet>
      <dgm:spPr/>
      <dgm:t>
        <a:bodyPr/>
        <a:lstStyle/>
        <a:p>
          <a:endParaRPr lang="en-US"/>
        </a:p>
      </dgm:t>
    </dgm:pt>
    <dgm:pt modelId="{1474D1F3-10D1-4920-88A8-7FBC84BB4AAA}" type="pres">
      <dgm:prSet presAssocID="{FC27D097-ABEB-4E8D-AAA4-95C3506C3D1C}" presName="circ1" presStyleLbl="vennNode1" presStyleIdx="0" presStyleCnt="6"/>
      <dgm:spPr/>
    </dgm:pt>
    <dgm:pt modelId="{ED28EC49-B508-4273-B3A7-3973F6A65AEF}" type="pres">
      <dgm:prSet presAssocID="{FC27D097-ABEB-4E8D-AAA4-95C3506C3D1C}" presName="circ1Tx" presStyleLbl="revTx" presStyleIdx="0" presStyleCnt="0">
        <dgm:presLayoutVars>
          <dgm:chMax val="0"/>
          <dgm:chPref val="0"/>
          <dgm:bulletEnabled val="1"/>
        </dgm:presLayoutVars>
      </dgm:prSet>
      <dgm:spPr/>
      <dgm:t>
        <a:bodyPr/>
        <a:lstStyle/>
        <a:p>
          <a:endParaRPr lang="en-US"/>
        </a:p>
      </dgm:t>
    </dgm:pt>
    <dgm:pt modelId="{8FB6DDBC-8DE2-4AD2-B887-63FD23465ACB}" type="pres">
      <dgm:prSet presAssocID="{2040B1DD-F03B-41CF-8724-E4D669581994}" presName="circ2" presStyleLbl="vennNode1" presStyleIdx="1" presStyleCnt="6"/>
      <dgm:spPr/>
    </dgm:pt>
    <dgm:pt modelId="{17F0C965-654C-4C40-B447-359ED4BEC0B8}" type="pres">
      <dgm:prSet presAssocID="{2040B1DD-F03B-41CF-8724-E4D669581994}" presName="circ2Tx" presStyleLbl="revTx" presStyleIdx="0" presStyleCnt="0">
        <dgm:presLayoutVars>
          <dgm:chMax val="0"/>
          <dgm:chPref val="0"/>
          <dgm:bulletEnabled val="1"/>
        </dgm:presLayoutVars>
      </dgm:prSet>
      <dgm:spPr/>
      <dgm:t>
        <a:bodyPr/>
        <a:lstStyle/>
        <a:p>
          <a:endParaRPr lang="en-US"/>
        </a:p>
      </dgm:t>
    </dgm:pt>
    <dgm:pt modelId="{35153B38-9C0F-4824-8C84-3993BAC3344D}" type="pres">
      <dgm:prSet presAssocID="{1DBB9009-5FC9-44A7-9A8B-33801D938D85}" presName="circ3" presStyleLbl="vennNode1" presStyleIdx="2" presStyleCnt="6"/>
      <dgm:spPr/>
    </dgm:pt>
    <dgm:pt modelId="{F9BCF2C1-A62A-42E1-B5C2-2F07C596B1D2}" type="pres">
      <dgm:prSet presAssocID="{1DBB9009-5FC9-44A7-9A8B-33801D938D85}" presName="circ3Tx" presStyleLbl="revTx" presStyleIdx="0" presStyleCnt="0">
        <dgm:presLayoutVars>
          <dgm:chMax val="0"/>
          <dgm:chPref val="0"/>
          <dgm:bulletEnabled val="1"/>
        </dgm:presLayoutVars>
      </dgm:prSet>
      <dgm:spPr/>
      <dgm:t>
        <a:bodyPr/>
        <a:lstStyle/>
        <a:p>
          <a:endParaRPr lang="en-US"/>
        </a:p>
      </dgm:t>
    </dgm:pt>
    <dgm:pt modelId="{A306083E-DB16-4C77-A899-B3D857E65024}" type="pres">
      <dgm:prSet presAssocID="{9837C423-5884-4F8E-9ACE-26B53199A684}" presName="circ4" presStyleLbl="vennNode1" presStyleIdx="3" presStyleCnt="6"/>
      <dgm:spPr/>
    </dgm:pt>
    <dgm:pt modelId="{777A6F60-47BE-46E7-BCFD-E54CECA3F585}" type="pres">
      <dgm:prSet presAssocID="{9837C423-5884-4F8E-9ACE-26B53199A684}" presName="circ4Tx" presStyleLbl="revTx" presStyleIdx="0" presStyleCnt="0">
        <dgm:presLayoutVars>
          <dgm:chMax val="0"/>
          <dgm:chPref val="0"/>
          <dgm:bulletEnabled val="1"/>
        </dgm:presLayoutVars>
      </dgm:prSet>
      <dgm:spPr/>
      <dgm:t>
        <a:bodyPr/>
        <a:lstStyle/>
        <a:p>
          <a:endParaRPr lang="en-US"/>
        </a:p>
      </dgm:t>
    </dgm:pt>
    <dgm:pt modelId="{0AED3753-909B-47A1-AD98-21B1FA5E7551}" type="pres">
      <dgm:prSet presAssocID="{1C923010-106F-4CF3-9140-BACCFF4EE804}" presName="circ5" presStyleLbl="vennNode1" presStyleIdx="4" presStyleCnt="6"/>
      <dgm:spPr/>
    </dgm:pt>
    <dgm:pt modelId="{2A12E3F1-439D-4FB2-A337-2E307D784B35}" type="pres">
      <dgm:prSet presAssocID="{1C923010-106F-4CF3-9140-BACCFF4EE804}" presName="circ5Tx" presStyleLbl="revTx" presStyleIdx="0" presStyleCnt="0">
        <dgm:presLayoutVars>
          <dgm:chMax val="0"/>
          <dgm:chPref val="0"/>
          <dgm:bulletEnabled val="1"/>
        </dgm:presLayoutVars>
      </dgm:prSet>
      <dgm:spPr/>
      <dgm:t>
        <a:bodyPr/>
        <a:lstStyle/>
        <a:p>
          <a:endParaRPr lang="en-US"/>
        </a:p>
      </dgm:t>
    </dgm:pt>
    <dgm:pt modelId="{BDA39838-7A52-42D5-BEEB-2BE51FFA8653}" type="pres">
      <dgm:prSet presAssocID="{776D78D7-9E8E-4FEB-AED1-10A0CB3F108F}" presName="circ6" presStyleLbl="vennNode1" presStyleIdx="5" presStyleCnt="6"/>
      <dgm:spPr/>
    </dgm:pt>
    <dgm:pt modelId="{2A00FBFD-1F54-4B2D-83E8-D8E5C5BB2872}" type="pres">
      <dgm:prSet presAssocID="{776D78D7-9E8E-4FEB-AED1-10A0CB3F108F}" presName="circ6Tx" presStyleLbl="revTx" presStyleIdx="0" presStyleCnt="0">
        <dgm:presLayoutVars>
          <dgm:chMax val="0"/>
          <dgm:chPref val="0"/>
          <dgm:bulletEnabled val="1"/>
        </dgm:presLayoutVars>
      </dgm:prSet>
      <dgm:spPr/>
      <dgm:t>
        <a:bodyPr/>
        <a:lstStyle/>
        <a:p>
          <a:endParaRPr lang="en-US"/>
        </a:p>
      </dgm:t>
    </dgm:pt>
  </dgm:ptLst>
  <dgm:cxnLst>
    <dgm:cxn modelId="{E87A80D1-797F-46E8-A119-7D234C5D80C1}" srcId="{B333EF77-218A-4E81-A035-245ED52E762F}" destId="{776D78D7-9E8E-4FEB-AED1-10A0CB3F108F}" srcOrd="5" destOrd="0" parTransId="{A0E54792-BB7E-410E-87E6-4864F5E698A2}" sibTransId="{BBF96833-7E7A-4680-9F80-8EF7446F698F}"/>
    <dgm:cxn modelId="{92A1800C-D06B-A54E-91AE-4EF4CE7DE8A9}" type="presOf" srcId="{776D78D7-9E8E-4FEB-AED1-10A0CB3F108F}" destId="{2A00FBFD-1F54-4B2D-83E8-D8E5C5BB2872}" srcOrd="0" destOrd="0" presId="urn:microsoft.com/office/officeart/2005/8/layout/venn1"/>
    <dgm:cxn modelId="{A8D0CB17-1C4F-4AB8-924D-949BD6594A80}" srcId="{B333EF77-218A-4E81-A035-245ED52E762F}" destId="{2040B1DD-F03B-41CF-8724-E4D669581994}" srcOrd="1" destOrd="0" parTransId="{21243E93-03FA-424A-AEA7-154E3AACC854}" sibTransId="{D0FAF531-C50E-4008-A136-0AD52D63064B}"/>
    <dgm:cxn modelId="{07F150F9-5A32-E941-ACD4-5F2DB4F90F51}" type="presOf" srcId="{1C923010-106F-4CF3-9140-BACCFF4EE804}" destId="{2A12E3F1-439D-4FB2-A337-2E307D784B35}" srcOrd="0" destOrd="0" presId="urn:microsoft.com/office/officeart/2005/8/layout/venn1"/>
    <dgm:cxn modelId="{4EDA49A7-D0F0-46F8-8760-240E5F3C44D2}" srcId="{B333EF77-218A-4E81-A035-245ED52E762F}" destId="{9837C423-5884-4F8E-9ACE-26B53199A684}" srcOrd="3" destOrd="0" parTransId="{D831871C-B303-4DA3-8ACC-B9E216CC90B2}" sibTransId="{6765DCE8-2389-4C20-BE06-D39E791C40A5}"/>
    <dgm:cxn modelId="{72DC0F20-DCFE-4048-B9AD-9D969C90C0C3}" type="presOf" srcId="{9837C423-5884-4F8E-9ACE-26B53199A684}" destId="{777A6F60-47BE-46E7-BCFD-E54CECA3F585}" srcOrd="0" destOrd="0" presId="urn:microsoft.com/office/officeart/2005/8/layout/venn1"/>
    <dgm:cxn modelId="{8827F062-938E-9C47-A3EE-3C47BA0A6679}" type="presOf" srcId="{1DBB9009-5FC9-44A7-9A8B-33801D938D85}" destId="{F9BCF2C1-A62A-42E1-B5C2-2F07C596B1D2}" srcOrd="0" destOrd="0" presId="urn:microsoft.com/office/officeart/2005/8/layout/venn1"/>
    <dgm:cxn modelId="{5BCD48F8-54D5-BB4B-B974-E270D92796F5}" type="presOf" srcId="{2040B1DD-F03B-41CF-8724-E4D669581994}" destId="{17F0C965-654C-4C40-B447-359ED4BEC0B8}" srcOrd="0" destOrd="0" presId="urn:microsoft.com/office/officeart/2005/8/layout/venn1"/>
    <dgm:cxn modelId="{C2849DFA-F873-4D92-AA6C-292F43BB153A}" srcId="{B333EF77-218A-4E81-A035-245ED52E762F}" destId="{1DBB9009-5FC9-44A7-9A8B-33801D938D85}" srcOrd="2" destOrd="0" parTransId="{359CAC20-B4B9-404E-814D-9CEEAAAF5826}" sibTransId="{FF29C29E-3D8A-4750-B237-871895F40F68}"/>
    <dgm:cxn modelId="{5D180837-C5A2-604B-8478-CAEF70CA20B8}" type="presOf" srcId="{FC27D097-ABEB-4E8D-AAA4-95C3506C3D1C}" destId="{ED28EC49-B508-4273-B3A7-3973F6A65AEF}" srcOrd="0" destOrd="0" presId="urn:microsoft.com/office/officeart/2005/8/layout/venn1"/>
    <dgm:cxn modelId="{DFD795B8-1583-42C4-9FAC-F3AFFCA66C32}" srcId="{B333EF77-218A-4E81-A035-245ED52E762F}" destId="{FC27D097-ABEB-4E8D-AAA4-95C3506C3D1C}" srcOrd="0" destOrd="0" parTransId="{1735D0BD-9125-449F-B5EA-36AABF4D4059}" sibTransId="{E0EBB3E3-5EF4-4D84-80D8-1A8BF2DA7C53}"/>
    <dgm:cxn modelId="{01F3100C-F297-3249-BB4D-4AE476B680E5}" type="presOf" srcId="{B333EF77-218A-4E81-A035-245ED52E762F}" destId="{2E4A364C-5A11-41D4-8332-CABE7C31A413}" srcOrd="0" destOrd="0" presId="urn:microsoft.com/office/officeart/2005/8/layout/venn1"/>
    <dgm:cxn modelId="{938F8B96-DDDE-4D87-BCB4-EED50381F68D}" srcId="{B333EF77-218A-4E81-A035-245ED52E762F}" destId="{1C923010-106F-4CF3-9140-BACCFF4EE804}" srcOrd="4" destOrd="0" parTransId="{AD313AE4-86F3-4DA8-BBA7-24A6DEC0D168}" sibTransId="{84F6A937-A65B-4E42-AB61-A410984063C0}"/>
    <dgm:cxn modelId="{F3BB6DBF-9F5B-C547-99B7-5EDC5E81E344}" type="presParOf" srcId="{2E4A364C-5A11-41D4-8332-CABE7C31A413}" destId="{1474D1F3-10D1-4920-88A8-7FBC84BB4AAA}" srcOrd="0" destOrd="0" presId="urn:microsoft.com/office/officeart/2005/8/layout/venn1"/>
    <dgm:cxn modelId="{5D07B329-8A22-064C-B8D9-FB8C3DE56291}" type="presParOf" srcId="{2E4A364C-5A11-41D4-8332-CABE7C31A413}" destId="{ED28EC49-B508-4273-B3A7-3973F6A65AEF}" srcOrd="1" destOrd="0" presId="urn:microsoft.com/office/officeart/2005/8/layout/venn1"/>
    <dgm:cxn modelId="{2D8692B3-1096-434A-A625-F5A13D222D89}" type="presParOf" srcId="{2E4A364C-5A11-41D4-8332-CABE7C31A413}" destId="{8FB6DDBC-8DE2-4AD2-B887-63FD23465ACB}" srcOrd="2" destOrd="0" presId="urn:microsoft.com/office/officeart/2005/8/layout/venn1"/>
    <dgm:cxn modelId="{4C2D4010-1DEA-4240-A3B2-AB9F7BC795CC}" type="presParOf" srcId="{2E4A364C-5A11-41D4-8332-CABE7C31A413}" destId="{17F0C965-654C-4C40-B447-359ED4BEC0B8}" srcOrd="3" destOrd="0" presId="urn:microsoft.com/office/officeart/2005/8/layout/venn1"/>
    <dgm:cxn modelId="{A4E7EE3D-33E7-7445-8682-E83C94755D78}" type="presParOf" srcId="{2E4A364C-5A11-41D4-8332-CABE7C31A413}" destId="{35153B38-9C0F-4824-8C84-3993BAC3344D}" srcOrd="4" destOrd="0" presId="urn:microsoft.com/office/officeart/2005/8/layout/venn1"/>
    <dgm:cxn modelId="{50824766-FD4C-224D-A834-73EBC99E0FB4}" type="presParOf" srcId="{2E4A364C-5A11-41D4-8332-CABE7C31A413}" destId="{F9BCF2C1-A62A-42E1-B5C2-2F07C596B1D2}" srcOrd="5" destOrd="0" presId="urn:microsoft.com/office/officeart/2005/8/layout/venn1"/>
    <dgm:cxn modelId="{BA4D5210-1D69-CF4E-91ED-1913C1C69E5F}" type="presParOf" srcId="{2E4A364C-5A11-41D4-8332-CABE7C31A413}" destId="{A306083E-DB16-4C77-A899-B3D857E65024}" srcOrd="6" destOrd="0" presId="urn:microsoft.com/office/officeart/2005/8/layout/venn1"/>
    <dgm:cxn modelId="{C42A7F0B-1359-D749-9716-766A8DC38FDA}" type="presParOf" srcId="{2E4A364C-5A11-41D4-8332-CABE7C31A413}" destId="{777A6F60-47BE-46E7-BCFD-E54CECA3F585}" srcOrd="7" destOrd="0" presId="urn:microsoft.com/office/officeart/2005/8/layout/venn1"/>
    <dgm:cxn modelId="{4724F86B-2473-8F4E-9B14-FA6AE77417E9}" type="presParOf" srcId="{2E4A364C-5A11-41D4-8332-CABE7C31A413}" destId="{0AED3753-909B-47A1-AD98-21B1FA5E7551}" srcOrd="8" destOrd="0" presId="urn:microsoft.com/office/officeart/2005/8/layout/venn1"/>
    <dgm:cxn modelId="{CF9FAFC5-370A-4145-BAC6-5953C32872AC}" type="presParOf" srcId="{2E4A364C-5A11-41D4-8332-CABE7C31A413}" destId="{2A12E3F1-439D-4FB2-A337-2E307D784B35}" srcOrd="9" destOrd="0" presId="urn:microsoft.com/office/officeart/2005/8/layout/venn1"/>
    <dgm:cxn modelId="{F31A107D-F18C-D648-ADEA-9E19929370C9}" type="presParOf" srcId="{2E4A364C-5A11-41D4-8332-CABE7C31A413}" destId="{BDA39838-7A52-42D5-BEEB-2BE51FFA8653}" srcOrd="10" destOrd="0" presId="urn:microsoft.com/office/officeart/2005/8/layout/venn1"/>
    <dgm:cxn modelId="{7432FC13-F8E6-0E44-9AF3-8B1C4E510673}" type="presParOf" srcId="{2E4A364C-5A11-41D4-8332-CABE7C31A413}" destId="{2A00FBFD-1F54-4B2D-83E8-D8E5C5BB2872}" srcOrd="11"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78CAFB-B527-43C0-8530-7C8CDC60B1D9}"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en-US"/>
        </a:p>
      </dgm:t>
    </dgm:pt>
    <dgm:pt modelId="{21C562BF-22CF-4CBE-B395-58C76F994DB8}">
      <dgm:prSet phldrT="[Text]"/>
      <dgm:spPr/>
      <dgm:t>
        <a:bodyPr/>
        <a:lstStyle/>
        <a:p>
          <a:r>
            <a:rPr lang="en-US" dirty="0" smtClean="0"/>
            <a:t>Diversify water sources</a:t>
          </a:r>
          <a:endParaRPr lang="en-US" dirty="0"/>
        </a:p>
      </dgm:t>
    </dgm:pt>
    <dgm:pt modelId="{39DF3C31-DA75-43C5-9DDB-21394F6B0860}" type="parTrans" cxnId="{55A3ACD2-CACF-413F-9E0D-278A671CC062}">
      <dgm:prSet/>
      <dgm:spPr/>
      <dgm:t>
        <a:bodyPr/>
        <a:lstStyle/>
        <a:p>
          <a:endParaRPr lang="en-US"/>
        </a:p>
      </dgm:t>
    </dgm:pt>
    <dgm:pt modelId="{0501A85D-E433-406C-97F0-A39B69E46DCD}" type="sibTrans" cxnId="{55A3ACD2-CACF-413F-9E0D-278A671CC062}">
      <dgm:prSet/>
      <dgm:spPr/>
      <dgm:t>
        <a:bodyPr/>
        <a:lstStyle/>
        <a:p>
          <a:endParaRPr lang="en-US"/>
        </a:p>
      </dgm:t>
    </dgm:pt>
    <dgm:pt modelId="{593161A6-4337-4287-BE0D-1E4AD5DCA71D}">
      <dgm:prSet phldrT="[Text]"/>
      <dgm:spPr/>
      <dgm:t>
        <a:bodyPr/>
        <a:lstStyle/>
        <a:p>
          <a:r>
            <a:rPr lang="en-US" dirty="0" smtClean="0"/>
            <a:t>Monitor and model the water system and climate change impacts</a:t>
          </a:r>
          <a:endParaRPr lang="en-US" dirty="0"/>
        </a:p>
      </dgm:t>
    </dgm:pt>
    <dgm:pt modelId="{5DF924E6-42CB-4E19-8815-B9563C2A4B4F}" type="parTrans" cxnId="{1A4E104F-944A-4937-AD2F-941D7A118A30}">
      <dgm:prSet/>
      <dgm:spPr/>
      <dgm:t>
        <a:bodyPr/>
        <a:lstStyle/>
        <a:p>
          <a:endParaRPr lang="en-US"/>
        </a:p>
      </dgm:t>
    </dgm:pt>
    <dgm:pt modelId="{03BE2215-2D95-4D77-839F-1D07703ACC70}" type="sibTrans" cxnId="{1A4E104F-944A-4937-AD2F-941D7A118A30}">
      <dgm:prSet/>
      <dgm:spPr/>
      <dgm:t>
        <a:bodyPr/>
        <a:lstStyle/>
        <a:p>
          <a:endParaRPr lang="en-US"/>
        </a:p>
      </dgm:t>
    </dgm:pt>
    <dgm:pt modelId="{CB1DC3D7-1FB9-442B-8034-3C842D810ED5}">
      <dgm:prSet phldrT="[Text]"/>
      <dgm:spPr/>
      <dgm:t>
        <a:bodyPr/>
        <a:lstStyle/>
        <a:p>
          <a:r>
            <a:rPr lang="en-US" dirty="0" smtClean="0"/>
            <a:t>Make decisions based on both seasonal and multi-year time scales</a:t>
          </a:r>
          <a:endParaRPr lang="en-US" dirty="0"/>
        </a:p>
      </dgm:t>
    </dgm:pt>
    <dgm:pt modelId="{D8C65378-9777-4C62-B6E9-B066959EA194}" type="parTrans" cxnId="{8B432A06-6B9C-4445-9090-348F3B6CCA2C}">
      <dgm:prSet/>
      <dgm:spPr/>
      <dgm:t>
        <a:bodyPr/>
        <a:lstStyle/>
        <a:p>
          <a:endParaRPr lang="en-US"/>
        </a:p>
      </dgm:t>
    </dgm:pt>
    <dgm:pt modelId="{AA56C8B4-2C8D-4955-8CA3-D6B3F064F024}" type="sibTrans" cxnId="{8B432A06-6B9C-4445-9090-348F3B6CCA2C}">
      <dgm:prSet/>
      <dgm:spPr/>
      <dgm:t>
        <a:bodyPr/>
        <a:lstStyle/>
        <a:p>
          <a:endParaRPr lang="en-US"/>
        </a:p>
      </dgm:t>
    </dgm:pt>
    <dgm:pt modelId="{7C9F582A-463C-4AEC-A9C1-1748D3D826EE}">
      <dgm:prSet phldrT="[Text]"/>
      <dgm:spPr/>
      <dgm:t>
        <a:bodyPr/>
        <a:lstStyle/>
        <a:p>
          <a:r>
            <a:rPr lang="en-US" dirty="0" smtClean="0"/>
            <a:t>Improve and maintain infrastructure</a:t>
          </a:r>
          <a:endParaRPr lang="en-US" dirty="0"/>
        </a:p>
      </dgm:t>
    </dgm:pt>
    <dgm:pt modelId="{3CC161FB-4EFB-4C9D-8C04-60A574418BBC}" type="parTrans" cxnId="{4356DD54-13F3-4EC6-9DAD-1226C60B099C}">
      <dgm:prSet/>
      <dgm:spPr/>
      <dgm:t>
        <a:bodyPr/>
        <a:lstStyle/>
        <a:p>
          <a:endParaRPr lang="en-US"/>
        </a:p>
      </dgm:t>
    </dgm:pt>
    <dgm:pt modelId="{B57C1579-D4EF-4040-9E33-0B8D767506D3}" type="sibTrans" cxnId="{4356DD54-13F3-4EC6-9DAD-1226C60B099C}">
      <dgm:prSet/>
      <dgm:spPr/>
      <dgm:t>
        <a:bodyPr/>
        <a:lstStyle/>
        <a:p>
          <a:endParaRPr lang="en-US"/>
        </a:p>
      </dgm:t>
    </dgm:pt>
    <dgm:pt modelId="{5CFA1474-5628-41DA-A869-6E1E74869E8E}">
      <dgm:prSet phldrT="[Text]"/>
      <dgm:spPr/>
      <dgm:t>
        <a:bodyPr/>
        <a:lstStyle/>
        <a:p>
          <a:r>
            <a:rPr lang="en-US" dirty="0" smtClean="0"/>
            <a:t>Coordinate with other water agencies and governments</a:t>
          </a:r>
          <a:endParaRPr lang="en-US" dirty="0"/>
        </a:p>
      </dgm:t>
    </dgm:pt>
    <dgm:pt modelId="{5D990D8A-86A2-4984-B5D9-B68CAED1A7A1}" type="parTrans" cxnId="{8DC961FB-F1A8-48F5-A987-5F8B520EC87F}">
      <dgm:prSet/>
      <dgm:spPr/>
      <dgm:t>
        <a:bodyPr/>
        <a:lstStyle/>
        <a:p>
          <a:endParaRPr lang="en-US"/>
        </a:p>
      </dgm:t>
    </dgm:pt>
    <dgm:pt modelId="{DFB6589F-6E25-4F71-8D71-C0959B2CEE48}" type="sibTrans" cxnId="{8DC961FB-F1A8-48F5-A987-5F8B520EC87F}">
      <dgm:prSet/>
      <dgm:spPr/>
      <dgm:t>
        <a:bodyPr/>
        <a:lstStyle/>
        <a:p>
          <a:endParaRPr lang="en-US"/>
        </a:p>
      </dgm:t>
    </dgm:pt>
    <dgm:pt modelId="{A738BFFB-8783-4DAC-AD04-6881AA708776}">
      <dgm:prSet phldrT="[Text]"/>
      <dgm:spPr/>
      <dgm:t>
        <a:bodyPr/>
        <a:lstStyle/>
        <a:p>
          <a:r>
            <a:rPr lang="en-US" dirty="0" smtClean="0"/>
            <a:t>Make operational and policy changes</a:t>
          </a:r>
          <a:endParaRPr lang="en-US" dirty="0"/>
        </a:p>
      </dgm:t>
    </dgm:pt>
    <dgm:pt modelId="{128C8895-860B-4787-BF1A-7EE78A70AA9D}" type="parTrans" cxnId="{0639C6D1-966D-4307-912B-88AC2AF977EB}">
      <dgm:prSet/>
      <dgm:spPr/>
      <dgm:t>
        <a:bodyPr/>
        <a:lstStyle/>
        <a:p>
          <a:endParaRPr lang="en-US"/>
        </a:p>
      </dgm:t>
    </dgm:pt>
    <dgm:pt modelId="{F3E6DFF4-FE4A-4320-971C-5F2CDF745212}" type="sibTrans" cxnId="{0639C6D1-966D-4307-912B-88AC2AF977EB}">
      <dgm:prSet/>
      <dgm:spPr/>
      <dgm:t>
        <a:bodyPr/>
        <a:lstStyle/>
        <a:p>
          <a:endParaRPr lang="en-US"/>
        </a:p>
      </dgm:t>
    </dgm:pt>
    <dgm:pt modelId="{0919F3A0-2C2A-40D5-9E64-85EF658828E1}" type="pres">
      <dgm:prSet presAssocID="{2E78CAFB-B527-43C0-8530-7C8CDC60B1D9}" presName="cycle" presStyleCnt="0">
        <dgm:presLayoutVars>
          <dgm:dir/>
          <dgm:resizeHandles val="exact"/>
        </dgm:presLayoutVars>
      </dgm:prSet>
      <dgm:spPr/>
      <dgm:t>
        <a:bodyPr/>
        <a:lstStyle/>
        <a:p>
          <a:endParaRPr lang="en-US"/>
        </a:p>
      </dgm:t>
    </dgm:pt>
    <dgm:pt modelId="{C2B8C957-C69C-479D-BA98-EDEBAA725516}" type="pres">
      <dgm:prSet presAssocID="{21C562BF-22CF-4CBE-B395-58C76F994DB8}" presName="node" presStyleLbl="node1" presStyleIdx="0" presStyleCnt="6" custScaleX="113504" custScaleY="88266">
        <dgm:presLayoutVars>
          <dgm:bulletEnabled val="1"/>
        </dgm:presLayoutVars>
      </dgm:prSet>
      <dgm:spPr/>
      <dgm:t>
        <a:bodyPr/>
        <a:lstStyle/>
        <a:p>
          <a:endParaRPr lang="en-US"/>
        </a:p>
      </dgm:t>
    </dgm:pt>
    <dgm:pt modelId="{FA66E389-949F-4D2D-844E-13BAE1C20A21}" type="pres">
      <dgm:prSet presAssocID="{21C562BF-22CF-4CBE-B395-58C76F994DB8}" presName="spNode" presStyleCnt="0"/>
      <dgm:spPr/>
      <dgm:t>
        <a:bodyPr/>
        <a:lstStyle/>
        <a:p>
          <a:endParaRPr lang="en-US"/>
        </a:p>
      </dgm:t>
    </dgm:pt>
    <dgm:pt modelId="{9104B9D8-4A98-474D-B4AF-C70FF383A00F}" type="pres">
      <dgm:prSet presAssocID="{0501A85D-E433-406C-97F0-A39B69E46DCD}" presName="sibTrans" presStyleLbl="sibTrans1D1" presStyleIdx="0" presStyleCnt="6"/>
      <dgm:spPr/>
      <dgm:t>
        <a:bodyPr/>
        <a:lstStyle/>
        <a:p>
          <a:endParaRPr lang="en-US"/>
        </a:p>
      </dgm:t>
    </dgm:pt>
    <dgm:pt modelId="{49E48D79-6536-46B5-B047-FFFB68E909F2}" type="pres">
      <dgm:prSet presAssocID="{593161A6-4337-4287-BE0D-1E4AD5DCA71D}" presName="node" presStyleLbl="node1" presStyleIdx="1" presStyleCnt="6" custScaleX="95550" custScaleY="198824" custRadScaleRad="100914" custRadScaleInc="27199">
        <dgm:presLayoutVars>
          <dgm:bulletEnabled val="1"/>
        </dgm:presLayoutVars>
      </dgm:prSet>
      <dgm:spPr/>
      <dgm:t>
        <a:bodyPr/>
        <a:lstStyle/>
        <a:p>
          <a:endParaRPr lang="en-US"/>
        </a:p>
      </dgm:t>
    </dgm:pt>
    <dgm:pt modelId="{004FE02F-92D0-43A0-B1E9-E228DCF2BCB0}" type="pres">
      <dgm:prSet presAssocID="{593161A6-4337-4287-BE0D-1E4AD5DCA71D}" presName="spNode" presStyleCnt="0"/>
      <dgm:spPr/>
      <dgm:t>
        <a:bodyPr/>
        <a:lstStyle/>
        <a:p>
          <a:endParaRPr lang="en-US"/>
        </a:p>
      </dgm:t>
    </dgm:pt>
    <dgm:pt modelId="{598B065F-00F0-4146-95E4-9073E04C0B7A}" type="pres">
      <dgm:prSet presAssocID="{03BE2215-2D95-4D77-839F-1D07703ACC70}" presName="sibTrans" presStyleLbl="sibTrans1D1" presStyleIdx="1" presStyleCnt="6"/>
      <dgm:spPr/>
      <dgm:t>
        <a:bodyPr/>
        <a:lstStyle/>
        <a:p>
          <a:endParaRPr lang="en-US"/>
        </a:p>
      </dgm:t>
    </dgm:pt>
    <dgm:pt modelId="{EC29A6C4-1478-45BA-A86F-A760FA63FDC2}" type="pres">
      <dgm:prSet presAssocID="{CB1DC3D7-1FB9-442B-8034-3C842D810ED5}" presName="node" presStyleLbl="node1" presStyleIdx="2" presStyleCnt="6" custScaleX="123880" custScaleY="112310" custRadScaleRad="98227" custRadScaleInc="-17717">
        <dgm:presLayoutVars>
          <dgm:bulletEnabled val="1"/>
        </dgm:presLayoutVars>
      </dgm:prSet>
      <dgm:spPr/>
      <dgm:t>
        <a:bodyPr/>
        <a:lstStyle/>
        <a:p>
          <a:endParaRPr lang="en-US"/>
        </a:p>
      </dgm:t>
    </dgm:pt>
    <dgm:pt modelId="{CCA12EE8-C258-4438-AA4C-20A966DA6F1A}" type="pres">
      <dgm:prSet presAssocID="{CB1DC3D7-1FB9-442B-8034-3C842D810ED5}" presName="spNode" presStyleCnt="0"/>
      <dgm:spPr/>
      <dgm:t>
        <a:bodyPr/>
        <a:lstStyle/>
        <a:p>
          <a:endParaRPr lang="en-US"/>
        </a:p>
      </dgm:t>
    </dgm:pt>
    <dgm:pt modelId="{6429DF97-2330-4FE9-A525-FC3A67571389}" type="pres">
      <dgm:prSet presAssocID="{AA56C8B4-2C8D-4955-8CA3-D6B3F064F024}" presName="sibTrans" presStyleLbl="sibTrans1D1" presStyleIdx="2" presStyleCnt="6"/>
      <dgm:spPr/>
      <dgm:t>
        <a:bodyPr/>
        <a:lstStyle/>
        <a:p>
          <a:endParaRPr lang="en-US"/>
        </a:p>
      </dgm:t>
    </dgm:pt>
    <dgm:pt modelId="{FB0E4CF9-5CD5-403D-BA3B-8BB2EC3F114E}" type="pres">
      <dgm:prSet presAssocID="{7C9F582A-463C-4AEC-A9C1-1748D3D826EE}" presName="node" presStyleLbl="node1" presStyleIdx="3" presStyleCnt="6" custScaleX="138637" custScaleY="116776" custRadScaleRad="91849" custRadScaleInc="-2322">
        <dgm:presLayoutVars>
          <dgm:bulletEnabled val="1"/>
        </dgm:presLayoutVars>
      </dgm:prSet>
      <dgm:spPr/>
      <dgm:t>
        <a:bodyPr/>
        <a:lstStyle/>
        <a:p>
          <a:endParaRPr lang="en-US"/>
        </a:p>
      </dgm:t>
    </dgm:pt>
    <dgm:pt modelId="{906E3375-466A-4BE1-AD72-A9D0DF77EA74}" type="pres">
      <dgm:prSet presAssocID="{7C9F582A-463C-4AEC-A9C1-1748D3D826EE}" presName="spNode" presStyleCnt="0"/>
      <dgm:spPr/>
      <dgm:t>
        <a:bodyPr/>
        <a:lstStyle/>
        <a:p>
          <a:endParaRPr lang="en-US"/>
        </a:p>
      </dgm:t>
    </dgm:pt>
    <dgm:pt modelId="{C0013B8C-5833-483F-8A7D-4AC505FED8DB}" type="pres">
      <dgm:prSet presAssocID="{B57C1579-D4EF-4040-9E33-0B8D767506D3}" presName="sibTrans" presStyleLbl="sibTrans1D1" presStyleIdx="3" presStyleCnt="6"/>
      <dgm:spPr/>
      <dgm:t>
        <a:bodyPr/>
        <a:lstStyle/>
        <a:p>
          <a:endParaRPr lang="en-US"/>
        </a:p>
      </dgm:t>
    </dgm:pt>
    <dgm:pt modelId="{16F9C141-7CA4-48AA-A567-38BBEB2CD34F}" type="pres">
      <dgm:prSet presAssocID="{5CFA1474-5628-41DA-A869-6E1E74869E8E}" presName="node" presStyleLbl="node1" presStyleIdx="4" presStyleCnt="6" custScaleX="119318" custScaleY="131727" custRadScaleRad="95704" custRadScaleInc="69498">
        <dgm:presLayoutVars>
          <dgm:bulletEnabled val="1"/>
        </dgm:presLayoutVars>
      </dgm:prSet>
      <dgm:spPr/>
      <dgm:t>
        <a:bodyPr/>
        <a:lstStyle/>
        <a:p>
          <a:endParaRPr lang="en-US"/>
        </a:p>
      </dgm:t>
    </dgm:pt>
    <dgm:pt modelId="{0CAD6DFB-03AA-4B89-BD31-8177CE8D3838}" type="pres">
      <dgm:prSet presAssocID="{5CFA1474-5628-41DA-A869-6E1E74869E8E}" presName="spNode" presStyleCnt="0"/>
      <dgm:spPr/>
      <dgm:t>
        <a:bodyPr/>
        <a:lstStyle/>
        <a:p>
          <a:endParaRPr lang="en-US"/>
        </a:p>
      </dgm:t>
    </dgm:pt>
    <dgm:pt modelId="{DE67C523-0A52-4510-BAB4-5B403D6F95D8}" type="pres">
      <dgm:prSet presAssocID="{DFB6589F-6E25-4F71-8D71-C0959B2CEE48}" presName="sibTrans" presStyleLbl="sibTrans1D1" presStyleIdx="4" presStyleCnt="6"/>
      <dgm:spPr/>
      <dgm:t>
        <a:bodyPr/>
        <a:lstStyle/>
        <a:p>
          <a:endParaRPr lang="en-US"/>
        </a:p>
      </dgm:t>
    </dgm:pt>
    <dgm:pt modelId="{07697920-B42F-4E88-8754-E56271790D27}" type="pres">
      <dgm:prSet presAssocID="{A738BFFB-8783-4DAC-AD04-6881AA708776}" presName="node" presStyleLbl="node1" presStyleIdx="5" presStyleCnt="6">
        <dgm:presLayoutVars>
          <dgm:bulletEnabled val="1"/>
        </dgm:presLayoutVars>
      </dgm:prSet>
      <dgm:spPr/>
      <dgm:t>
        <a:bodyPr/>
        <a:lstStyle/>
        <a:p>
          <a:endParaRPr lang="en-US"/>
        </a:p>
      </dgm:t>
    </dgm:pt>
    <dgm:pt modelId="{47B756F6-DC91-415E-AE1E-56EBF1619300}" type="pres">
      <dgm:prSet presAssocID="{A738BFFB-8783-4DAC-AD04-6881AA708776}" presName="spNode" presStyleCnt="0"/>
      <dgm:spPr/>
      <dgm:t>
        <a:bodyPr/>
        <a:lstStyle/>
        <a:p>
          <a:endParaRPr lang="en-US"/>
        </a:p>
      </dgm:t>
    </dgm:pt>
    <dgm:pt modelId="{C6F7E39B-F71E-4F70-B974-B6FFFC0E28C2}" type="pres">
      <dgm:prSet presAssocID="{F3E6DFF4-FE4A-4320-971C-5F2CDF745212}" presName="sibTrans" presStyleLbl="sibTrans1D1" presStyleIdx="5" presStyleCnt="6"/>
      <dgm:spPr/>
      <dgm:t>
        <a:bodyPr/>
        <a:lstStyle/>
        <a:p>
          <a:endParaRPr lang="en-US"/>
        </a:p>
      </dgm:t>
    </dgm:pt>
  </dgm:ptLst>
  <dgm:cxnLst>
    <dgm:cxn modelId="{CDDEF801-F4F4-B145-92E7-0DE40D019198}" type="presOf" srcId="{B57C1579-D4EF-4040-9E33-0B8D767506D3}" destId="{C0013B8C-5833-483F-8A7D-4AC505FED8DB}" srcOrd="0" destOrd="0" presId="urn:microsoft.com/office/officeart/2005/8/layout/cycle6"/>
    <dgm:cxn modelId="{5D13B357-F278-DA45-A0D0-CFE39448CD33}" type="presOf" srcId="{21C562BF-22CF-4CBE-B395-58C76F994DB8}" destId="{C2B8C957-C69C-479D-BA98-EDEBAA725516}" srcOrd="0" destOrd="0" presId="urn:microsoft.com/office/officeart/2005/8/layout/cycle6"/>
    <dgm:cxn modelId="{4356DD54-13F3-4EC6-9DAD-1226C60B099C}" srcId="{2E78CAFB-B527-43C0-8530-7C8CDC60B1D9}" destId="{7C9F582A-463C-4AEC-A9C1-1748D3D826EE}" srcOrd="3" destOrd="0" parTransId="{3CC161FB-4EFB-4C9D-8C04-60A574418BBC}" sibTransId="{B57C1579-D4EF-4040-9E33-0B8D767506D3}"/>
    <dgm:cxn modelId="{4B9A1523-C364-4D4A-98F6-E50504D49D2E}" type="presOf" srcId="{A738BFFB-8783-4DAC-AD04-6881AA708776}" destId="{07697920-B42F-4E88-8754-E56271790D27}" srcOrd="0" destOrd="0" presId="urn:microsoft.com/office/officeart/2005/8/layout/cycle6"/>
    <dgm:cxn modelId="{55A3ACD2-CACF-413F-9E0D-278A671CC062}" srcId="{2E78CAFB-B527-43C0-8530-7C8CDC60B1D9}" destId="{21C562BF-22CF-4CBE-B395-58C76F994DB8}" srcOrd="0" destOrd="0" parTransId="{39DF3C31-DA75-43C5-9DDB-21394F6B0860}" sibTransId="{0501A85D-E433-406C-97F0-A39B69E46DCD}"/>
    <dgm:cxn modelId="{39C8AEEA-3C54-3A4F-9BA5-A83248BAB9BC}" type="presOf" srcId="{2E78CAFB-B527-43C0-8530-7C8CDC60B1D9}" destId="{0919F3A0-2C2A-40D5-9E64-85EF658828E1}" srcOrd="0" destOrd="0" presId="urn:microsoft.com/office/officeart/2005/8/layout/cycle6"/>
    <dgm:cxn modelId="{7BA5D29F-4E30-F24A-BBD3-7CA1DF5E78EA}" type="presOf" srcId="{DFB6589F-6E25-4F71-8D71-C0959B2CEE48}" destId="{DE67C523-0A52-4510-BAB4-5B403D6F95D8}" srcOrd="0" destOrd="0" presId="urn:microsoft.com/office/officeart/2005/8/layout/cycle6"/>
    <dgm:cxn modelId="{3E5D32C7-DE64-8746-A91B-25BC9B5DDE90}" type="presOf" srcId="{0501A85D-E433-406C-97F0-A39B69E46DCD}" destId="{9104B9D8-4A98-474D-B4AF-C70FF383A00F}" srcOrd="0" destOrd="0" presId="urn:microsoft.com/office/officeart/2005/8/layout/cycle6"/>
    <dgm:cxn modelId="{7BD75C45-6628-F246-A701-72C2882BB79E}" type="presOf" srcId="{AA56C8B4-2C8D-4955-8CA3-D6B3F064F024}" destId="{6429DF97-2330-4FE9-A525-FC3A67571389}" srcOrd="0" destOrd="0" presId="urn:microsoft.com/office/officeart/2005/8/layout/cycle6"/>
    <dgm:cxn modelId="{CA814A6B-F526-6847-BF02-D77BAD230984}" type="presOf" srcId="{5CFA1474-5628-41DA-A869-6E1E74869E8E}" destId="{16F9C141-7CA4-48AA-A567-38BBEB2CD34F}" srcOrd="0" destOrd="0" presId="urn:microsoft.com/office/officeart/2005/8/layout/cycle6"/>
    <dgm:cxn modelId="{1A4E104F-944A-4937-AD2F-941D7A118A30}" srcId="{2E78CAFB-B527-43C0-8530-7C8CDC60B1D9}" destId="{593161A6-4337-4287-BE0D-1E4AD5DCA71D}" srcOrd="1" destOrd="0" parTransId="{5DF924E6-42CB-4E19-8815-B9563C2A4B4F}" sibTransId="{03BE2215-2D95-4D77-839F-1D07703ACC70}"/>
    <dgm:cxn modelId="{38BF7D2A-A2E8-9949-BE97-23CFAB9BB935}" type="presOf" srcId="{03BE2215-2D95-4D77-839F-1D07703ACC70}" destId="{598B065F-00F0-4146-95E4-9073E04C0B7A}" srcOrd="0" destOrd="0" presId="urn:microsoft.com/office/officeart/2005/8/layout/cycle6"/>
    <dgm:cxn modelId="{FF6B6219-3FEE-DC45-A1E2-202792AF68D2}" type="presOf" srcId="{593161A6-4337-4287-BE0D-1E4AD5DCA71D}" destId="{49E48D79-6536-46B5-B047-FFFB68E909F2}" srcOrd="0" destOrd="0" presId="urn:microsoft.com/office/officeart/2005/8/layout/cycle6"/>
    <dgm:cxn modelId="{8B432A06-6B9C-4445-9090-348F3B6CCA2C}" srcId="{2E78CAFB-B527-43C0-8530-7C8CDC60B1D9}" destId="{CB1DC3D7-1FB9-442B-8034-3C842D810ED5}" srcOrd="2" destOrd="0" parTransId="{D8C65378-9777-4C62-B6E9-B066959EA194}" sibTransId="{AA56C8B4-2C8D-4955-8CA3-D6B3F064F024}"/>
    <dgm:cxn modelId="{8DC961FB-F1A8-48F5-A987-5F8B520EC87F}" srcId="{2E78CAFB-B527-43C0-8530-7C8CDC60B1D9}" destId="{5CFA1474-5628-41DA-A869-6E1E74869E8E}" srcOrd="4" destOrd="0" parTransId="{5D990D8A-86A2-4984-B5D9-B68CAED1A7A1}" sibTransId="{DFB6589F-6E25-4F71-8D71-C0959B2CEE48}"/>
    <dgm:cxn modelId="{177A628E-B403-CC44-99F0-3C62F8F8A64D}" type="presOf" srcId="{F3E6DFF4-FE4A-4320-971C-5F2CDF745212}" destId="{C6F7E39B-F71E-4F70-B974-B6FFFC0E28C2}" srcOrd="0" destOrd="0" presId="urn:microsoft.com/office/officeart/2005/8/layout/cycle6"/>
    <dgm:cxn modelId="{135DE087-FBDF-1145-BBC6-DEDE989699BC}" type="presOf" srcId="{CB1DC3D7-1FB9-442B-8034-3C842D810ED5}" destId="{EC29A6C4-1478-45BA-A86F-A760FA63FDC2}" srcOrd="0" destOrd="0" presId="urn:microsoft.com/office/officeart/2005/8/layout/cycle6"/>
    <dgm:cxn modelId="{0639C6D1-966D-4307-912B-88AC2AF977EB}" srcId="{2E78CAFB-B527-43C0-8530-7C8CDC60B1D9}" destId="{A738BFFB-8783-4DAC-AD04-6881AA708776}" srcOrd="5" destOrd="0" parTransId="{128C8895-860B-4787-BF1A-7EE78A70AA9D}" sibTransId="{F3E6DFF4-FE4A-4320-971C-5F2CDF745212}"/>
    <dgm:cxn modelId="{3C7C5542-6287-2040-92F9-3D135428D3BA}" type="presOf" srcId="{7C9F582A-463C-4AEC-A9C1-1748D3D826EE}" destId="{FB0E4CF9-5CD5-403D-BA3B-8BB2EC3F114E}" srcOrd="0" destOrd="0" presId="urn:microsoft.com/office/officeart/2005/8/layout/cycle6"/>
    <dgm:cxn modelId="{9849F71E-F23C-0643-8A86-5DD3DFEF3D66}" type="presParOf" srcId="{0919F3A0-2C2A-40D5-9E64-85EF658828E1}" destId="{C2B8C957-C69C-479D-BA98-EDEBAA725516}" srcOrd="0" destOrd="0" presId="urn:microsoft.com/office/officeart/2005/8/layout/cycle6"/>
    <dgm:cxn modelId="{EF45EE96-CA22-5C4C-959E-A05E558AAB79}" type="presParOf" srcId="{0919F3A0-2C2A-40D5-9E64-85EF658828E1}" destId="{FA66E389-949F-4D2D-844E-13BAE1C20A21}" srcOrd="1" destOrd="0" presId="urn:microsoft.com/office/officeart/2005/8/layout/cycle6"/>
    <dgm:cxn modelId="{1A15EECE-EE38-8C45-953B-09B52A62B89D}" type="presParOf" srcId="{0919F3A0-2C2A-40D5-9E64-85EF658828E1}" destId="{9104B9D8-4A98-474D-B4AF-C70FF383A00F}" srcOrd="2" destOrd="0" presId="urn:microsoft.com/office/officeart/2005/8/layout/cycle6"/>
    <dgm:cxn modelId="{694DA447-BB23-2D46-97D9-3D4375AA3B88}" type="presParOf" srcId="{0919F3A0-2C2A-40D5-9E64-85EF658828E1}" destId="{49E48D79-6536-46B5-B047-FFFB68E909F2}" srcOrd="3" destOrd="0" presId="urn:microsoft.com/office/officeart/2005/8/layout/cycle6"/>
    <dgm:cxn modelId="{F1ACA183-7241-6441-A4B7-149ABABFA0D1}" type="presParOf" srcId="{0919F3A0-2C2A-40D5-9E64-85EF658828E1}" destId="{004FE02F-92D0-43A0-B1E9-E228DCF2BCB0}" srcOrd="4" destOrd="0" presId="urn:microsoft.com/office/officeart/2005/8/layout/cycle6"/>
    <dgm:cxn modelId="{E3B3F179-7355-F84F-9D6D-EB2B8DD1B901}" type="presParOf" srcId="{0919F3A0-2C2A-40D5-9E64-85EF658828E1}" destId="{598B065F-00F0-4146-95E4-9073E04C0B7A}" srcOrd="5" destOrd="0" presId="urn:microsoft.com/office/officeart/2005/8/layout/cycle6"/>
    <dgm:cxn modelId="{59F5899C-37EB-E84F-B3A8-EBE768DBEA1D}" type="presParOf" srcId="{0919F3A0-2C2A-40D5-9E64-85EF658828E1}" destId="{EC29A6C4-1478-45BA-A86F-A760FA63FDC2}" srcOrd="6" destOrd="0" presId="urn:microsoft.com/office/officeart/2005/8/layout/cycle6"/>
    <dgm:cxn modelId="{5093268E-869C-D847-88DB-808D48EAAD60}" type="presParOf" srcId="{0919F3A0-2C2A-40D5-9E64-85EF658828E1}" destId="{CCA12EE8-C258-4438-AA4C-20A966DA6F1A}" srcOrd="7" destOrd="0" presId="urn:microsoft.com/office/officeart/2005/8/layout/cycle6"/>
    <dgm:cxn modelId="{34D7284F-BF16-CD4F-8625-26F73BBBDFB7}" type="presParOf" srcId="{0919F3A0-2C2A-40D5-9E64-85EF658828E1}" destId="{6429DF97-2330-4FE9-A525-FC3A67571389}" srcOrd="8" destOrd="0" presId="urn:microsoft.com/office/officeart/2005/8/layout/cycle6"/>
    <dgm:cxn modelId="{B32B101A-6EFC-A44F-9B2D-EC08B56052FF}" type="presParOf" srcId="{0919F3A0-2C2A-40D5-9E64-85EF658828E1}" destId="{FB0E4CF9-5CD5-403D-BA3B-8BB2EC3F114E}" srcOrd="9" destOrd="0" presId="urn:microsoft.com/office/officeart/2005/8/layout/cycle6"/>
    <dgm:cxn modelId="{17AE79D6-1FA0-5F44-8357-1DDCBD21510E}" type="presParOf" srcId="{0919F3A0-2C2A-40D5-9E64-85EF658828E1}" destId="{906E3375-466A-4BE1-AD72-A9D0DF77EA74}" srcOrd="10" destOrd="0" presId="urn:microsoft.com/office/officeart/2005/8/layout/cycle6"/>
    <dgm:cxn modelId="{3034C91A-AC61-4241-8AB0-BCCFE168DEE6}" type="presParOf" srcId="{0919F3A0-2C2A-40D5-9E64-85EF658828E1}" destId="{C0013B8C-5833-483F-8A7D-4AC505FED8DB}" srcOrd="11" destOrd="0" presId="urn:microsoft.com/office/officeart/2005/8/layout/cycle6"/>
    <dgm:cxn modelId="{6C81E517-DB7F-BF48-9C37-9AEFCCC5F121}" type="presParOf" srcId="{0919F3A0-2C2A-40D5-9E64-85EF658828E1}" destId="{16F9C141-7CA4-48AA-A567-38BBEB2CD34F}" srcOrd="12" destOrd="0" presId="urn:microsoft.com/office/officeart/2005/8/layout/cycle6"/>
    <dgm:cxn modelId="{D50D0378-CD25-A04E-A703-245BDF041385}" type="presParOf" srcId="{0919F3A0-2C2A-40D5-9E64-85EF658828E1}" destId="{0CAD6DFB-03AA-4B89-BD31-8177CE8D3838}" srcOrd="13" destOrd="0" presId="urn:microsoft.com/office/officeart/2005/8/layout/cycle6"/>
    <dgm:cxn modelId="{A37CD398-DF13-6B41-A86A-991685D61746}" type="presParOf" srcId="{0919F3A0-2C2A-40D5-9E64-85EF658828E1}" destId="{DE67C523-0A52-4510-BAB4-5B403D6F95D8}" srcOrd="14" destOrd="0" presId="urn:microsoft.com/office/officeart/2005/8/layout/cycle6"/>
    <dgm:cxn modelId="{92DE6C16-138B-2B44-A5C9-7FAAD0A0F27A}" type="presParOf" srcId="{0919F3A0-2C2A-40D5-9E64-85EF658828E1}" destId="{07697920-B42F-4E88-8754-E56271790D27}" srcOrd="15" destOrd="0" presId="urn:microsoft.com/office/officeart/2005/8/layout/cycle6"/>
    <dgm:cxn modelId="{1A29C95A-83A8-804B-B429-AA76BC52D62E}" type="presParOf" srcId="{0919F3A0-2C2A-40D5-9E64-85EF658828E1}" destId="{47B756F6-DC91-415E-AE1E-56EBF1619300}" srcOrd="16" destOrd="0" presId="urn:microsoft.com/office/officeart/2005/8/layout/cycle6"/>
    <dgm:cxn modelId="{F04CD450-E593-CC48-A30B-9BC2265EBA95}" type="presParOf" srcId="{0919F3A0-2C2A-40D5-9E64-85EF658828E1}" destId="{C6F7E39B-F71E-4F70-B974-B6FFFC0E28C2}"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4D1F3-10D1-4920-88A8-7FBC84BB4AAA}">
      <dsp:nvSpPr>
        <dsp:cNvPr id="0" name=""/>
        <dsp:cNvSpPr/>
      </dsp:nvSpPr>
      <dsp:spPr>
        <a:xfrm>
          <a:off x="2964816" y="1136107"/>
          <a:ext cx="1522048" cy="1522048"/>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D28EC49-B508-4273-B3A7-3973F6A65AEF}">
      <dsp:nvSpPr>
        <dsp:cNvPr id="0" name=""/>
        <dsp:cNvSpPr/>
      </dsp:nvSpPr>
      <dsp:spPr>
        <a:xfrm>
          <a:off x="2774560" y="0"/>
          <a:ext cx="1902560" cy="103641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rtl="0">
            <a:lnSpc>
              <a:spcPct val="90000"/>
            </a:lnSpc>
            <a:spcBef>
              <a:spcPct val="0"/>
            </a:spcBef>
            <a:spcAft>
              <a:spcPct val="35000"/>
            </a:spcAft>
          </a:pPr>
          <a:r>
            <a:rPr lang="en-US" sz="1600" kern="1200" dirty="0" smtClean="0"/>
            <a:t>Land Conservation $1.5 million/year from SLC water bills </a:t>
          </a:r>
          <a:endParaRPr lang="en-US" sz="1600" kern="1200" dirty="0"/>
        </a:p>
      </dsp:txBody>
      <dsp:txXfrm>
        <a:off x="2774560" y="0"/>
        <a:ext cx="1902560" cy="1036414"/>
      </dsp:txXfrm>
    </dsp:sp>
    <dsp:sp modelId="{8FB6DDBC-8DE2-4AD2-B887-63FD23465ACB}">
      <dsp:nvSpPr>
        <dsp:cNvPr id="0" name=""/>
        <dsp:cNvSpPr/>
      </dsp:nvSpPr>
      <dsp:spPr>
        <a:xfrm>
          <a:off x="3458847" y="1421368"/>
          <a:ext cx="1522048" cy="1522048"/>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7F0C965-654C-4C40-B447-359ED4BEC0B8}">
      <dsp:nvSpPr>
        <dsp:cNvPr id="0" name=""/>
        <dsp:cNvSpPr/>
      </dsp:nvSpPr>
      <dsp:spPr>
        <a:xfrm>
          <a:off x="5093781" y="987061"/>
          <a:ext cx="1802993" cy="11351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rtl="0">
            <a:lnSpc>
              <a:spcPct val="90000"/>
            </a:lnSpc>
            <a:spcBef>
              <a:spcPct val="0"/>
            </a:spcBef>
            <a:spcAft>
              <a:spcPct val="35000"/>
            </a:spcAft>
          </a:pPr>
          <a:r>
            <a:rPr lang="en-US" sz="1600" kern="1200" dirty="0" smtClean="0"/>
            <a:t>Public Watershed Education and Engagement</a:t>
          </a:r>
          <a:endParaRPr lang="en-US" sz="1600" kern="1200" dirty="0"/>
        </a:p>
      </dsp:txBody>
      <dsp:txXfrm>
        <a:off x="5093781" y="987061"/>
        <a:ext cx="1802993" cy="1135120"/>
      </dsp:txXfrm>
    </dsp:sp>
    <dsp:sp modelId="{35153B38-9C0F-4824-8C84-3993BAC3344D}">
      <dsp:nvSpPr>
        <dsp:cNvPr id="0" name=""/>
        <dsp:cNvSpPr/>
      </dsp:nvSpPr>
      <dsp:spPr>
        <a:xfrm>
          <a:off x="3458847" y="1991889"/>
          <a:ext cx="1522048" cy="1522048"/>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9BCF2C1-A62A-42E1-B5C2-2F07C596B1D2}">
      <dsp:nvSpPr>
        <dsp:cNvPr id="0" name=""/>
        <dsp:cNvSpPr/>
      </dsp:nvSpPr>
      <dsp:spPr>
        <a:xfrm>
          <a:off x="5093781" y="2679871"/>
          <a:ext cx="1802993" cy="126837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rtl="0">
            <a:lnSpc>
              <a:spcPct val="90000"/>
            </a:lnSpc>
            <a:spcBef>
              <a:spcPct val="0"/>
            </a:spcBef>
            <a:spcAft>
              <a:spcPct val="35000"/>
            </a:spcAft>
          </a:pPr>
          <a:r>
            <a:rPr lang="en-US" sz="1600" kern="1200" dirty="0" smtClean="0"/>
            <a:t>Land Use and Water Supply Regulations</a:t>
          </a:r>
          <a:endParaRPr lang="en-US" sz="1600" kern="1200" dirty="0"/>
        </a:p>
      </dsp:txBody>
      <dsp:txXfrm>
        <a:off x="5093781" y="2679871"/>
        <a:ext cx="1802993" cy="1268373"/>
      </dsp:txXfrm>
    </dsp:sp>
    <dsp:sp modelId="{A306083E-DB16-4C77-A899-B3D857E65024}">
      <dsp:nvSpPr>
        <dsp:cNvPr id="0" name=""/>
        <dsp:cNvSpPr/>
      </dsp:nvSpPr>
      <dsp:spPr>
        <a:xfrm>
          <a:off x="2964816" y="2277644"/>
          <a:ext cx="1522048" cy="1522048"/>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77A6F60-47BE-46E7-BCFD-E54CECA3F585}">
      <dsp:nvSpPr>
        <dsp:cNvPr id="0" name=""/>
        <dsp:cNvSpPr/>
      </dsp:nvSpPr>
      <dsp:spPr>
        <a:xfrm>
          <a:off x="2774560" y="3898892"/>
          <a:ext cx="1902560" cy="103641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rtl="0">
            <a:lnSpc>
              <a:spcPct val="90000"/>
            </a:lnSpc>
            <a:spcBef>
              <a:spcPct val="0"/>
            </a:spcBef>
            <a:spcAft>
              <a:spcPct val="35000"/>
            </a:spcAft>
          </a:pPr>
          <a:r>
            <a:rPr lang="en-US" sz="1600" kern="1200" dirty="0" smtClean="0"/>
            <a:t>Public-private partnerships for monitoring, restoration, education</a:t>
          </a:r>
          <a:endParaRPr lang="en-US" sz="1600" kern="1200" dirty="0"/>
        </a:p>
      </dsp:txBody>
      <dsp:txXfrm>
        <a:off x="2774560" y="3898892"/>
        <a:ext cx="1902560" cy="1036414"/>
      </dsp:txXfrm>
    </dsp:sp>
    <dsp:sp modelId="{0AED3753-909B-47A1-AD98-21B1FA5E7551}">
      <dsp:nvSpPr>
        <dsp:cNvPr id="0" name=""/>
        <dsp:cNvSpPr/>
      </dsp:nvSpPr>
      <dsp:spPr>
        <a:xfrm>
          <a:off x="2470784" y="1991889"/>
          <a:ext cx="1522048" cy="1522048"/>
        </a:xfrm>
        <a:prstGeom prst="ellipse">
          <a:avLst/>
        </a:prstGeom>
        <a:solidFill>
          <a:schemeClr val="accent6">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A12E3F1-439D-4FB2-A337-2E307D784B35}">
      <dsp:nvSpPr>
        <dsp:cNvPr id="0" name=""/>
        <dsp:cNvSpPr/>
      </dsp:nvSpPr>
      <dsp:spPr>
        <a:xfrm>
          <a:off x="554905" y="2679871"/>
          <a:ext cx="1802993" cy="126837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rtl="0">
            <a:lnSpc>
              <a:spcPct val="90000"/>
            </a:lnSpc>
            <a:spcBef>
              <a:spcPct val="0"/>
            </a:spcBef>
            <a:spcAft>
              <a:spcPct val="35000"/>
            </a:spcAft>
          </a:pPr>
          <a:r>
            <a:rPr lang="en-US" sz="1600" kern="1200" dirty="0" smtClean="0"/>
            <a:t>Watershed Restoration</a:t>
          </a:r>
          <a:endParaRPr lang="en-US" sz="1600" kern="1200" dirty="0"/>
        </a:p>
      </dsp:txBody>
      <dsp:txXfrm>
        <a:off x="554905" y="2679871"/>
        <a:ext cx="1802993" cy="1268373"/>
      </dsp:txXfrm>
    </dsp:sp>
    <dsp:sp modelId="{BDA39838-7A52-42D5-BEEB-2BE51FFA8653}">
      <dsp:nvSpPr>
        <dsp:cNvPr id="0" name=""/>
        <dsp:cNvSpPr/>
      </dsp:nvSpPr>
      <dsp:spPr>
        <a:xfrm>
          <a:off x="2470784" y="1421368"/>
          <a:ext cx="1522048" cy="1522048"/>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A00FBFD-1F54-4B2D-83E8-D8E5C5BB2872}">
      <dsp:nvSpPr>
        <dsp:cNvPr id="0" name=""/>
        <dsp:cNvSpPr/>
      </dsp:nvSpPr>
      <dsp:spPr>
        <a:xfrm>
          <a:off x="554905" y="987061"/>
          <a:ext cx="1802993" cy="126837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rtl="0">
            <a:lnSpc>
              <a:spcPct val="90000"/>
            </a:lnSpc>
            <a:spcBef>
              <a:spcPct val="0"/>
            </a:spcBef>
            <a:spcAft>
              <a:spcPct val="35000"/>
            </a:spcAft>
          </a:pPr>
          <a:r>
            <a:rPr lang="en-US" sz="1600" kern="1200" dirty="0" smtClean="0"/>
            <a:t>Watershed Monitoring – water quality and land use </a:t>
          </a:r>
          <a:endParaRPr lang="en-US" sz="1600" kern="1200" dirty="0"/>
        </a:p>
      </dsp:txBody>
      <dsp:txXfrm>
        <a:off x="554905" y="987061"/>
        <a:ext cx="1802993" cy="12683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8C957-C69C-479D-BA98-EDEBAA725516}">
      <dsp:nvSpPr>
        <dsp:cNvPr id="0" name=""/>
        <dsp:cNvSpPr/>
      </dsp:nvSpPr>
      <dsp:spPr>
        <a:xfrm>
          <a:off x="3409922" y="-8182"/>
          <a:ext cx="1381982" cy="69855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Diversify water sources</a:t>
          </a:r>
          <a:endParaRPr lang="en-US" sz="1200" kern="1200" dirty="0"/>
        </a:p>
      </dsp:txBody>
      <dsp:txXfrm>
        <a:off x="3444022" y="25918"/>
        <a:ext cx="1313782" cy="630351"/>
      </dsp:txXfrm>
    </dsp:sp>
    <dsp:sp modelId="{9104B9D8-4A98-474D-B4AF-C70FF383A00F}">
      <dsp:nvSpPr>
        <dsp:cNvPr id="0" name=""/>
        <dsp:cNvSpPr/>
      </dsp:nvSpPr>
      <dsp:spPr>
        <a:xfrm>
          <a:off x="2296215" y="364112"/>
          <a:ext cx="3730960" cy="3730960"/>
        </a:xfrm>
        <a:custGeom>
          <a:avLst/>
          <a:gdLst/>
          <a:ahLst/>
          <a:cxnLst/>
          <a:rect l="0" t="0" r="0" b="0"/>
          <a:pathLst>
            <a:path>
              <a:moveTo>
                <a:pt x="2500345" y="111352"/>
              </a:moveTo>
              <a:arcTo wR="1865480" hR="1865480" stAng="17393791" swAng="896504"/>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9E48D79-6536-46B5-B047-FFFB68E909F2}">
      <dsp:nvSpPr>
        <dsp:cNvPr id="0" name=""/>
        <dsp:cNvSpPr/>
      </dsp:nvSpPr>
      <dsp:spPr>
        <a:xfrm>
          <a:off x="5231431" y="637338"/>
          <a:ext cx="1163381" cy="157352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Monitor and model the water system and climate change impacts</a:t>
          </a:r>
          <a:endParaRPr lang="en-US" sz="1100" kern="1200" dirty="0"/>
        </a:p>
      </dsp:txBody>
      <dsp:txXfrm>
        <a:off x="5288223" y="694130"/>
        <a:ext cx="1049797" cy="1459940"/>
      </dsp:txXfrm>
    </dsp:sp>
    <dsp:sp modelId="{598B065F-00F0-4146-95E4-9073E04C0B7A}">
      <dsp:nvSpPr>
        <dsp:cNvPr id="0" name=""/>
        <dsp:cNvSpPr/>
      </dsp:nvSpPr>
      <dsp:spPr>
        <a:xfrm>
          <a:off x="2269227" y="95967"/>
          <a:ext cx="3730960" cy="3730960"/>
        </a:xfrm>
        <a:custGeom>
          <a:avLst/>
          <a:gdLst/>
          <a:ahLst/>
          <a:cxnLst/>
          <a:rect l="0" t="0" r="0" b="0"/>
          <a:pathLst>
            <a:path>
              <a:moveTo>
                <a:pt x="3713702" y="2118642"/>
              </a:moveTo>
              <a:arcTo wR="1865480" hR="1865480" stAng="467976" swAng="684052"/>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C29A6C4-1478-45BA-A86F-A760FA63FDC2}">
      <dsp:nvSpPr>
        <dsp:cNvPr id="0" name=""/>
        <dsp:cNvSpPr/>
      </dsp:nvSpPr>
      <dsp:spPr>
        <a:xfrm>
          <a:off x="4987256" y="2578526"/>
          <a:ext cx="1508316" cy="88883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Make decisions based on both seasonal and multi-year time scales</a:t>
          </a:r>
          <a:endParaRPr lang="en-US" sz="1100" kern="1200" dirty="0"/>
        </a:p>
      </dsp:txBody>
      <dsp:txXfrm>
        <a:off x="5030646" y="2621916"/>
        <a:ext cx="1421536" cy="802059"/>
      </dsp:txXfrm>
    </dsp:sp>
    <dsp:sp modelId="{6429DF97-2330-4FE9-A525-FC3A67571389}">
      <dsp:nvSpPr>
        <dsp:cNvPr id="0" name=""/>
        <dsp:cNvSpPr/>
      </dsp:nvSpPr>
      <dsp:spPr>
        <a:xfrm>
          <a:off x="2541647" y="42242"/>
          <a:ext cx="3730960" cy="3730960"/>
        </a:xfrm>
        <a:custGeom>
          <a:avLst/>
          <a:gdLst/>
          <a:ahLst/>
          <a:cxnLst/>
          <a:rect l="0" t="0" r="0" b="0"/>
          <a:pathLst>
            <a:path>
              <a:moveTo>
                <a:pt x="2884605" y="3427978"/>
              </a:moveTo>
              <a:arcTo wR="1865480" hR="1865480" stAng="3413159" swAng="945166"/>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B0E4CF9-5CD5-403D-BA3B-8BB2EC3F114E}">
      <dsp:nvSpPr>
        <dsp:cNvPr id="0" name=""/>
        <dsp:cNvSpPr/>
      </dsp:nvSpPr>
      <dsp:spPr>
        <a:xfrm>
          <a:off x="3270805" y="3457850"/>
          <a:ext cx="1687992" cy="92418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Improve and maintain infrastructure</a:t>
          </a:r>
          <a:endParaRPr lang="en-US" sz="1100" kern="1200" dirty="0"/>
        </a:p>
      </dsp:txBody>
      <dsp:txXfrm>
        <a:off x="3315920" y="3502965"/>
        <a:ext cx="1597762" cy="833953"/>
      </dsp:txXfrm>
    </dsp:sp>
    <dsp:sp modelId="{C0013B8C-5833-483F-8A7D-4AC505FED8DB}">
      <dsp:nvSpPr>
        <dsp:cNvPr id="0" name=""/>
        <dsp:cNvSpPr/>
      </dsp:nvSpPr>
      <dsp:spPr>
        <a:xfrm>
          <a:off x="2185985" y="145727"/>
          <a:ext cx="3730960" cy="3730960"/>
        </a:xfrm>
        <a:custGeom>
          <a:avLst/>
          <a:gdLst/>
          <a:ahLst/>
          <a:cxnLst/>
          <a:rect l="0" t="0" r="0" b="0"/>
          <a:pathLst>
            <a:path>
              <a:moveTo>
                <a:pt x="1077563" y="3556398"/>
              </a:moveTo>
              <a:arcTo wR="1865480" hR="1865480" stAng="6899046" swAng="1455733"/>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6F9C141-7CA4-48AA-A567-38BBEB2CD34F}">
      <dsp:nvSpPr>
        <dsp:cNvPr id="0" name=""/>
        <dsp:cNvSpPr/>
      </dsp:nvSpPr>
      <dsp:spPr>
        <a:xfrm>
          <a:off x="1659214" y="2180431"/>
          <a:ext cx="1452771" cy="1042508"/>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Coordinate with other water agencies and governments</a:t>
          </a:r>
          <a:endParaRPr lang="en-US" sz="1100" kern="1200" dirty="0"/>
        </a:p>
      </dsp:txBody>
      <dsp:txXfrm>
        <a:off x="1710105" y="2231322"/>
        <a:ext cx="1350989" cy="940726"/>
      </dsp:txXfrm>
    </dsp:sp>
    <dsp:sp modelId="{DE67C523-0A52-4510-BAB4-5B403D6F95D8}">
      <dsp:nvSpPr>
        <dsp:cNvPr id="0" name=""/>
        <dsp:cNvSpPr/>
      </dsp:nvSpPr>
      <dsp:spPr>
        <a:xfrm>
          <a:off x="2297506" y="54584"/>
          <a:ext cx="3730960" cy="3730960"/>
        </a:xfrm>
        <a:custGeom>
          <a:avLst/>
          <a:gdLst/>
          <a:ahLst/>
          <a:cxnLst/>
          <a:rect l="0" t="0" r="0" b="0"/>
          <a:pathLst>
            <a:path>
              <a:moveTo>
                <a:pt x="17553" y="2120787"/>
              </a:moveTo>
              <a:arcTo wR="1865480" hR="1865480" stAng="10328033" swAng="925621"/>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7697920-B42F-4E88-8754-E56271790D27}">
      <dsp:nvSpPr>
        <dsp:cNvPr id="0" name=""/>
        <dsp:cNvSpPr/>
      </dsp:nvSpPr>
      <dsp:spPr>
        <a:xfrm>
          <a:off x="1876578" y="878125"/>
          <a:ext cx="1217562" cy="79141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Make operational and policy changes</a:t>
          </a:r>
          <a:endParaRPr lang="en-US" sz="1100" kern="1200" dirty="0"/>
        </a:p>
      </dsp:txBody>
      <dsp:txXfrm>
        <a:off x="1915212" y="916759"/>
        <a:ext cx="1140294" cy="714147"/>
      </dsp:txXfrm>
    </dsp:sp>
    <dsp:sp modelId="{C6F7E39B-F71E-4F70-B974-B6FFFC0E28C2}">
      <dsp:nvSpPr>
        <dsp:cNvPr id="0" name=""/>
        <dsp:cNvSpPr/>
      </dsp:nvSpPr>
      <dsp:spPr>
        <a:xfrm>
          <a:off x="2235433" y="341093"/>
          <a:ext cx="3730960" cy="3730960"/>
        </a:xfrm>
        <a:custGeom>
          <a:avLst/>
          <a:gdLst/>
          <a:ahLst/>
          <a:cxnLst/>
          <a:rect l="0" t="0" r="0" b="0"/>
          <a:pathLst>
            <a:path>
              <a:moveTo>
                <a:pt x="561081" y="531853"/>
              </a:moveTo>
              <a:arcTo wR="1865480" hR="1865480" stAng="13538086" swAng="1343842"/>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EAF6747B-C38F-654F-8629-61602D7A27EF}" type="datetimeFigureOut">
              <a:rPr lang="en-US"/>
              <a:pPr>
                <a:defRPr/>
              </a:pPr>
              <a:t>10/25/16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D4B19B5C-308B-3D40-AF35-45A0E903B78C}" type="slidenum">
              <a:rPr lang="en-US"/>
              <a:pPr>
                <a:defRPr/>
              </a:pPr>
              <a:t>‹#›</a:t>
            </a:fld>
            <a:endParaRPr lang="en-US" dirty="0"/>
          </a:p>
        </p:txBody>
      </p:sp>
    </p:spTree>
    <p:extLst>
      <p:ext uri="{BB962C8B-B14F-4D97-AF65-F5344CB8AC3E}">
        <p14:creationId xmlns:p14="http://schemas.microsoft.com/office/powerpoint/2010/main" val="35540231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drinc.ca.gov/dnn/Applications/UrbanWaterR-GPCD.aspx"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pringerlink.com/content/tk10720k416377j5/"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300">
                <a:solidFill>
                  <a:schemeClr val="tx1"/>
                </a:solidFill>
                <a:latin typeface="Calibri" charset="0"/>
                <a:ea typeface="ＭＳ Ｐゴシック" charset="0"/>
                <a:cs typeface="ＭＳ Ｐゴシック" charset="0"/>
              </a:defRPr>
            </a:lvl1pPr>
            <a:lvl2pPr marL="742950" indent="-285750" eaLnBrk="0" hangingPunct="0">
              <a:defRPr sz="1300">
                <a:solidFill>
                  <a:schemeClr val="tx1"/>
                </a:solidFill>
                <a:latin typeface="Calibri" charset="0"/>
                <a:ea typeface="ＭＳ Ｐゴシック" charset="0"/>
              </a:defRPr>
            </a:lvl2pPr>
            <a:lvl3pPr marL="1143000" indent="-228600" eaLnBrk="0" hangingPunct="0">
              <a:defRPr sz="1300">
                <a:solidFill>
                  <a:schemeClr val="tx1"/>
                </a:solidFill>
                <a:latin typeface="Calibri" charset="0"/>
                <a:ea typeface="ＭＳ Ｐゴシック" charset="0"/>
              </a:defRPr>
            </a:lvl3pPr>
            <a:lvl4pPr marL="1600200" indent="-228600" eaLnBrk="0" hangingPunct="0">
              <a:defRPr sz="1300">
                <a:solidFill>
                  <a:schemeClr val="tx1"/>
                </a:solidFill>
                <a:latin typeface="Calibri" charset="0"/>
                <a:ea typeface="ＭＳ Ｐゴシック" charset="0"/>
              </a:defRPr>
            </a:lvl4pPr>
            <a:lvl5pPr marL="2057400" indent="-228600" eaLnBrk="0" hangingPunct="0">
              <a:defRPr sz="1300">
                <a:solidFill>
                  <a:schemeClr val="tx1"/>
                </a:solidFill>
                <a:latin typeface="Calibri" charset="0"/>
                <a:ea typeface="ＭＳ Ｐゴシック" charset="0"/>
              </a:defRPr>
            </a:lvl5pPr>
            <a:lvl6pPr marL="2514600" indent="-228600" defTabSz="685800" eaLnBrk="0" fontAlgn="base" hangingPunct="0">
              <a:spcBef>
                <a:spcPct val="0"/>
              </a:spcBef>
              <a:spcAft>
                <a:spcPct val="0"/>
              </a:spcAft>
              <a:defRPr sz="1300">
                <a:solidFill>
                  <a:schemeClr val="tx1"/>
                </a:solidFill>
                <a:latin typeface="Calibri" charset="0"/>
                <a:ea typeface="ＭＳ Ｐゴシック" charset="0"/>
              </a:defRPr>
            </a:lvl6pPr>
            <a:lvl7pPr marL="2971800" indent="-228600" defTabSz="685800" eaLnBrk="0" fontAlgn="base" hangingPunct="0">
              <a:spcBef>
                <a:spcPct val="0"/>
              </a:spcBef>
              <a:spcAft>
                <a:spcPct val="0"/>
              </a:spcAft>
              <a:defRPr sz="1300">
                <a:solidFill>
                  <a:schemeClr val="tx1"/>
                </a:solidFill>
                <a:latin typeface="Calibri" charset="0"/>
                <a:ea typeface="ＭＳ Ｐゴシック" charset="0"/>
              </a:defRPr>
            </a:lvl7pPr>
            <a:lvl8pPr marL="3429000" indent="-228600" defTabSz="685800" eaLnBrk="0" fontAlgn="base" hangingPunct="0">
              <a:spcBef>
                <a:spcPct val="0"/>
              </a:spcBef>
              <a:spcAft>
                <a:spcPct val="0"/>
              </a:spcAft>
              <a:defRPr sz="1300">
                <a:solidFill>
                  <a:schemeClr val="tx1"/>
                </a:solidFill>
                <a:latin typeface="Calibri" charset="0"/>
                <a:ea typeface="ＭＳ Ｐゴシック" charset="0"/>
              </a:defRPr>
            </a:lvl8pPr>
            <a:lvl9pPr marL="3886200" indent="-228600" defTabSz="685800" eaLnBrk="0" fontAlgn="base" hangingPunct="0">
              <a:spcBef>
                <a:spcPct val="0"/>
              </a:spcBef>
              <a:spcAft>
                <a:spcPct val="0"/>
              </a:spcAft>
              <a:defRPr sz="1300">
                <a:solidFill>
                  <a:schemeClr val="tx1"/>
                </a:solidFill>
                <a:latin typeface="Calibri" charset="0"/>
                <a:ea typeface="ＭＳ Ｐゴシック" charset="0"/>
              </a:defRPr>
            </a:lvl9pPr>
          </a:lstStyle>
          <a:p>
            <a:pPr eaLnBrk="1" fontAlgn="base" hangingPunct="1">
              <a:spcBef>
                <a:spcPct val="0"/>
              </a:spcBef>
              <a:spcAft>
                <a:spcPct val="0"/>
              </a:spcAft>
            </a:pPr>
            <a:fld id="{75EA18B4-F557-8645-9AF0-BA59AE694F02}" type="slidenum">
              <a:rPr lang="en-US" sz="1200"/>
              <a:pPr eaLnBrk="1" fontAlgn="base" hangingPunct="1">
                <a:spcBef>
                  <a:spcPct val="0"/>
                </a:spcBef>
                <a:spcAft>
                  <a:spcPct val="0"/>
                </a:spcAft>
              </a:pPr>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FCE3F4-BE49-5B4C-AC48-358306F7C8CF}"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2717861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2A0A684-E9CD-4F12-95D1-0042D8A14F42}"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2794181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A0A684-E9CD-4F12-95D1-0042D8A14F42}"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37653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Access to clean water, and water availability</a:t>
            </a:r>
            <a:r>
              <a:rPr lang="en-US" baseline="0" dirty="0" smtClean="0"/>
              <a:t> are pressing global challenges, an have a direct nexus to human health. Even in the US, water quality and availability are challenging – much surface water needs treatment to be safe, groundwater is being depleted or contaminated, new contaminants are emerging, and future trends, such as climate change, present significant impacts and uncertainty associated with water quality and water supplies for future generations.</a:t>
            </a:r>
          </a:p>
          <a:p>
            <a:endParaRPr lang="en-US" baseline="0" dirty="0" smtClean="0"/>
          </a:p>
          <a:p>
            <a:r>
              <a:rPr lang="en-US" baseline="0" dirty="0" smtClean="0"/>
              <a:t>For local public water suppliers, such as Salt Lake City, recognizing and managing current and future water and public health challenges is critical. For this presentation, I wanted to share with you Salt Lake City’s approach and thinking to address these challenges.</a:t>
            </a:r>
            <a:endParaRPr lang="en-US" dirty="0"/>
          </a:p>
        </p:txBody>
      </p:sp>
      <p:sp>
        <p:nvSpPr>
          <p:cNvPr id="4" name="Slide Number Placeholder 3"/>
          <p:cNvSpPr>
            <a:spLocks noGrp="1"/>
          </p:cNvSpPr>
          <p:nvPr>
            <p:ph type="sldNum" sz="quarter" idx="10"/>
          </p:nvPr>
        </p:nvSpPr>
        <p:spPr/>
        <p:txBody>
          <a:bodyPr/>
          <a:lstStyle/>
          <a:p>
            <a:fld id="{F7FCE3F4-BE49-5B4C-AC48-358306F7C8CF}"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352432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052887-E6B9-4882-9DBC-BCE4D8622420}" type="slidenum">
              <a:rPr lang="en-US">
                <a:solidFill>
                  <a:prstClr val="black"/>
                </a:solidFill>
                <a:latin typeface="Calibri"/>
              </a:rPr>
              <a:pPr/>
              <a:t>38</a:t>
            </a:fld>
            <a:endParaRPr lang="en-US" dirty="0">
              <a:solidFill>
                <a:prstClr val="black"/>
              </a:solidFill>
              <a:latin typeface="Calibri"/>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smtClean="0"/>
              <a:t>Salt Lake City is now incorporating climate change into its long term water resource planning.  We work with federal agencies and universities to identify likely water resource vulnerabilities specific to our system.  For instance: </a:t>
            </a:r>
          </a:p>
          <a:p>
            <a:pPr>
              <a:buFont typeface="Arial" pitchFamily="34" charset="0"/>
              <a:buChar char="•"/>
            </a:pPr>
            <a:r>
              <a:rPr lang="en-US" b="1" dirty="0" smtClean="0"/>
              <a:t>One</a:t>
            </a:r>
            <a:r>
              <a:rPr lang="en-US" dirty="0" smtClean="0"/>
              <a:t> study we conducted shows that our local Wasatch streams, our most important water resource, are sensitive to changes in temperature and precipitation.  With every degree </a:t>
            </a:r>
            <a:r>
              <a:rPr lang="en-US" dirty="0" err="1" smtClean="0"/>
              <a:t>farenheit</a:t>
            </a:r>
            <a:r>
              <a:rPr lang="en-US" dirty="0" smtClean="0"/>
              <a:t> increase in temperature, we can expect to see close to a 3.8% average decrease in overall water volume emanating from the Wasatch streams. </a:t>
            </a:r>
          </a:p>
          <a:p>
            <a:pPr>
              <a:buFont typeface="Arial" pitchFamily="34" charset="0"/>
              <a:buChar char="•"/>
            </a:pPr>
            <a:r>
              <a:rPr lang="en-US" b="1" dirty="0" smtClean="0"/>
              <a:t>We can</a:t>
            </a:r>
            <a:r>
              <a:rPr lang="en-US" dirty="0" smtClean="0"/>
              <a:t> expect to see the timing of peak runoff happening earlier, creating a gap between when the water flows from the mountains and when the higher water demands occur.</a:t>
            </a:r>
          </a:p>
          <a:p>
            <a:pPr>
              <a:buFont typeface="Arial" pitchFamily="34" charset="0"/>
              <a:buChar char="•"/>
            </a:pPr>
            <a:r>
              <a:rPr lang="en-US" b="1" dirty="0" smtClean="0"/>
              <a:t>A decrease </a:t>
            </a:r>
            <a:r>
              <a:rPr lang="en-US" dirty="0" smtClean="0"/>
              <a:t>in our mountain snowpack, reducing the natural water storage of our system.</a:t>
            </a:r>
          </a:p>
          <a:p>
            <a:pPr>
              <a:buFont typeface="Arial" pitchFamily="34" charset="0"/>
              <a:buChar char="•"/>
            </a:pPr>
            <a:r>
              <a:rPr lang="en-US" b="1" dirty="0" smtClean="0"/>
              <a:t>An increase </a:t>
            </a:r>
            <a:r>
              <a:rPr lang="en-US" dirty="0" smtClean="0"/>
              <a:t>in water demand due to warmer temperatures and plant needs,  </a:t>
            </a:r>
          </a:p>
          <a:p>
            <a:pPr>
              <a:buFont typeface="Arial" pitchFamily="34" charset="0"/>
              <a:buChar char="•"/>
            </a:pPr>
            <a:r>
              <a:rPr lang="en-US" b="1" dirty="0" smtClean="0"/>
              <a:t>Water quality </a:t>
            </a:r>
            <a:r>
              <a:rPr lang="en-US" dirty="0" smtClean="0"/>
              <a:t>degradation due to a number of climate-related factors; and  </a:t>
            </a:r>
          </a:p>
          <a:p>
            <a:pPr>
              <a:buFont typeface="Arial" pitchFamily="34" charset="0"/>
              <a:buChar char="•"/>
            </a:pPr>
            <a:r>
              <a:rPr lang="en-US" b="1" dirty="0" smtClean="0"/>
              <a:t>Longer and more intense droughts </a:t>
            </a:r>
            <a:r>
              <a:rPr lang="en-US" dirty="0" smtClean="0"/>
              <a:t>could challenge even the water resource redundancies we currently have in our water system.</a:t>
            </a:r>
          </a:p>
          <a:p>
            <a:endParaRPr lang="en-US" dirty="0" smtClean="0"/>
          </a:p>
          <a:p>
            <a:endParaRPr lang="en-US" dirty="0" smtClean="0"/>
          </a:p>
          <a:p>
            <a:pPr>
              <a:buFont typeface="Arial" pitchFamily="34" charset="0"/>
              <a:buChar char="•"/>
            </a:pPr>
            <a:endParaRPr lang="en-US" dirty="0" smtClean="0"/>
          </a:p>
          <a:p>
            <a:endParaRPr lang="en-US" dirty="0"/>
          </a:p>
        </p:txBody>
      </p:sp>
    </p:spTree>
    <p:extLst>
      <p:ext uri="{BB962C8B-B14F-4D97-AF65-F5344CB8AC3E}">
        <p14:creationId xmlns:p14="http://schemas.microsoft.com/office/powerpoint/2010/main" val="506188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a:t>
            </a:r>
            <a:r>
              <a:rPr lang="en-US" baseline="0" dirty="0" smtClean="0"/>
              <a:t> water protection </a:t>
            </a:r>
          </a:p>
          <a:p>
            <a:r>
              <a:rPr lang="en-US" baseline="0" dirty="0" smtClean="0"/>
              <a:t>Water treatment</a:t>
            </a:r>
          </a:p>
          <a:p>
            <a:r>
              <a:rPr lang="en-US" baseline="0" dirty="0" smtClean="0"/>
              <a:t>Distribution system</a:t>
            </a:r>
          </a:p>
          <a:p>
            <a:r>
              <a:rPr lang="en-US" baseline="0" dirty="0" smtClean="0"/>
              <a:t>Water quality monitoring throughout the system</a:t>
            </a:r>
          </a:p>
          <a:p>
            <a:endParaRPr lang="en-US" baseline="0" dirty="0" smtClean="0"/>
          </a:p>
          <a:p>
            <a:pPr defTabSz="447782" eaLnBrk="1" fontAlgn="auto" hangingPunct="1">
              <a:spcBef>
                <a:spcPts val="0"/>
              </a:spcBef>
              <a:spcAft>
                <a:spcPts val="0"/>
              </a:spcAft>
              <a:defRPr/>
            </a:pPr>
            <a:r>
              <a:rPr lang="en-US" dirty="0" smtClean="0"/>
              <a:t>First barrier to</a:t>
            </a:r>
            <a:r>
              <a:rPr lang="en-US" baseline="0" dirty="0" smtClean="0"/>
              <a:t> prevent pollution = source water protection</a:t>
            </a:r>
          </a:p>
          <a:p>
            <a:pPr defTabSz="447782" eaLnBrk="1" fontAlgn="auto" hangingPunct="1">
              <a:spcBef>
                <a:spcPts val="0"/>
              </a:spcBef>
              <a:spcAft>
                <a:spcPts val="0"/>
              </a:spcAft>
              <a:defRPr/>
            </a:pPr>
            <a:r>
              <a:rPr lang="en-US" baseline="0" dirty="0" smtClean="0"/>
              <a:t>Second barrier = water treatment process. We use conventional treatment given the high quality water. </a:t>
            </a:r>
          </a:p>
          <a:p>
            <a:pPr defTabSz="447782" eaLnBrk="1" fontAlgn="auto" hangingPunct="1">
              <a:spcBef>
                <a:spcPts val="0"/>
              </a:spcBef>
              <a:spcAft>
                <a:spcPts val="0"/>
              </a:spcAft>
              <a:defRPr/>
            </a:pPr>
            <a:r>
              <a:rPr lang="en-US" baseline="0" dirty="0" smtClean="0"/>
              <a:t>Third barrier = maintain water quality in the distribution system</a:t>
            </a:r>
          </a:p>
          <a:p>
            <a:pPr defTabSz="447782" eaLnBrk="1" fontAlgn="auto" hangingPunct="1">
              <a:spcBef>
                <a:spcPts val="0"/>
              </a:spcBef>
              <a:spcAft>
                <a:spcPts val="0"/>
              </a:spcAft>
              <a:defRPr/>
            </a:pPr>
            <a:r>
              <a:rPr lang="en-US" baseline="0" dirty="0" smtClean="0"/>
              <a:t>Fourth barrier = vigilant water quality monitoring</a:t>
            </a:r>
          </a:p>
          <a:p>
            <a:endParaRPr lang="en-US" dirty="0"/>
          </a:p>
        </p:txBody>
      </p:sp>
      <p:sp>
        <p:nvSpPr>
          <p:cNvPr id="4" name="Slide Number Placeholder 3"/>
          <p:cNvSpPr>
            <a:spLocks noGrp="1"/>
          </p:cNvSpPr>
          <p:nvPr>
            <p:ph type="sldNum" sz="quarter" idx="10"/>
          </p:nvPr>
        </p:nvSpPr>
        <p:spPr/>
        <p:txBody>
          <a:bodyPr/>
          <a:lstStyle/>
          <a:p>
            <a:fld id="{F7FCE3F4-BE49-5B4C-AC48-358306F7C8CF}"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2946154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C34394-08E8-4F3F-AFB7-0D41BB8AA5C8}"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747048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FCE3F4-BE49-5B4C-AC48-358306F7C8CF}"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1517347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pPr>
              <a:buFont typeface="Arial" pitchFamily="34" charset="0"/>
              <a:buChar char="•"/>
            </a:pPr>
            <a:r>
              <a:rPr lang="en-US" dirty="0" smtClean="0"/>
              <a:t>Invested in a diversity of supplies from our streams,</a:t>
            </a:r>
            <a:r>
              <a:rPr lang="en-US" baseline="0" dirty="0" smtClean="0"/>
              <a:t> reservoirs, and groundwater</a:t>
            </a:r>
          </a:p>
          <a:p>
            <a:pPr>
              <a:buFont typeface="Arial" pitchFamily="34" charset="0"/>
              <a:buChar char="•"/>
            </a:pPr>
            <a:r>
              <a:rPr lang="en-US" baseline="0" dirty="0" smtClean="0"/>
              <a:t>Actively monitor the system – weather, climate, models, water quality - monitored over decades and months</a:t>
            </a:r>
          </a:p>
          <a:p>
            <a:pPr>
              <a:buFont typeface="Arial" pitchFamily="34" charset="0"/>
              <a:buChar char="•"/>
            </a:pPr>
            <a:r>
              <a:rPr lang="en-US" baseline="0" dirty="0" smtClean="0"/>
              <a:t>Proactive water resource management – take the data and understanding of the system to make proactive decisions about which sources we use, demand management, etc…</a:t>
            </a:r>
          </a:p>
          <a:p>
            <a:pPr>
              <a:buFont typeface="Arial" pitchFamily="34" charset="0"/>
              <a:buChar char="•"/>
            </a:pPr>
            <a:r>
              <a:rPr lang="en-US" baseline="0" dirty="0" smtClean="0"/>
              <a:t>Seasonal and multi-year decision – we look at each decision, for instance how much stored water to use, for both this season, but also for multiple years (in case of drought, and to build in redundancy.</a:t>
            </a:r>
          </a:p>
          <a:p>
            <a:pPr>
              <a:buFont typeface="Arial" pitchFamily="34" charset="0"/>
              <a:buChar char="•"/>
            </a:pPr>
            <a:r>
              <a:rPr lang="en-US" baseline="0" dirty="0" smtClean="0"/>
              <a:t>Alignment of infrastructure improvements – Take care of infrastructure to protect public health. We integrate major infrastructure projects – treatment plants, aqueducts, distribution system into water resource management so that the infrastructure capacity is taken into consideration to water supply situation</a:t>
            </a:r>
          </a:p>
          <a:p>
            <a:pPr>
              <a:buFont typeface="Arial" pitchFamily="34" charset="0"/>
              <a:buChar char="•"/>
            </a:pPr>
            <a:r>
              <a:rPr lang="en-US" baseline="0" dirty="0" smtClean="0"/>
              <a:t>Coordinate with other water agencies and governments. Aquifers and watersheds are shared, some infrastructure is shared. Metro, Sandy City, JVWCD, and others.</a:t>
            </a:r>
            <a:endParaRPr lang="en-US" dirty="0"/>
          </a:p>
        </p:txBody>
      </p:sp>
      <p:sp>
        <p:nvSpPr>
          <p:cNvPr id="4" name="Slide Number Placeholder 3"/>
          <p:cNvSpPr>
            <a:spLocks noGrp="1"/>
          </p:cNvSpPr>
          <p:nvPr>
            <p:ph type="sldNum" sz="quarter" idx="10"/>
          </p:nvPr>
        </p:nvSpPr>
        <p:spPr/>
        <p:txBody>
          <a:bodyPr/>
          <a:lstStyle/>
          <a:p>
            <a:fld id="{1621A36D-740D-408A-A1A0-9E4BC054B85D}"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2202989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7782" eaLnBrk="1" fontAlgn="auto" hangingPunct="1">
              <a:spcBef>
                <a:spcPts val="0"/>
              </a:spcBef>
              <a:spcAft>
                <a:spcPts val="0"/>
              </a:spcAft>
              <a:defRPr/>
            </a:pPr>
            <a:r>
              <a:rPr lang="en-US" dirty="0" smtClean="0"/>
              <a:t>Climate change, public health, and water have significant feedback loops</a:t>
            </a:r>
          </a:p>
          <a:p>
            <a:pPr defTabSz="447782" eaLnBrk="1" fontAlgn="auto" hangingPunct="1">
              <a:spcBef>
                <a:spcPts val="0"/>
              </a:spcBef>
              <a:spcAft>
                <a:spcPts val="0"/>
              </a:spcAft>
              <a:defRPr/>
            </a:pPr>
            <a:endParaRPr lang="en-US" dirty="0" smtClean="0"/>
          </a:p>
          <a:p>
            <a:pPr defTabSz="447782" eaLnBrk="1" fontAlgn="auto" hangingPunct="1">
              <a:spcBef>
                <a:spcPts val="0"/>
              </a:spcBef>
              <a:spcAft>
                <a:spcPts val="0"/>
              </a:spcAft>
              <a:defRPr/>
            </a:pPr>
            <a:r>
              <a:rPr lang="en-US" dirty="0" smtClean="0"/>
              <a:t>The event affected more than 2 million people directly and indirectly.</a:t>
            </a:r>
            <a:r>
              <a:rPr lang="en-US" baseline="0" dirty="0" smtClean="0"/>
              <a:t> Numerous federal, state, and local agencies were involved. Water utilities, farmers, refugee community, homeless, and water recreationists were affected. Opportunity for regional learning.</a:t>
            </a:r>
            <a:endParaRPr lang="en-US" dirty="0" smtClean="0"/>
          </a:p>
          <a:p>
            <a:endParaRPr lang="en-US" dirty="0"/>
          </a:p>
        </p:txBody>
      </p:sp>
      <p:sp>
        <p:nvSpPr>
          <p:cNvPr id="4" name="Slide Number Placeholder 3"/>
          <p:cNvSpPr>
            <a:spLocks noGrp="1"/>
          </p:cNvSpPr>
          <p:nvPr>
            <p:ph type="sldNum" sz="quarter" idx="10"/>
          </p:nvPr>
        </p:nvSpPr>
        <p:spPr/>
        <p:txBody>
          <a:bodyPr/>
          <a:lstStyle/>
          <a:p>
            <a:fld id="{F7FCE3F4-BE49-5B4C-AC48-358306F7C8CF}"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2816499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0"/>
              </a:spcBef>
            </a:pPr>
            <a:r>
              <a:rPr lang="en-US" sz="8000" dirty="0" smtClean="0"/>
              <a:t>What impacts water use</a:t>
            </a:r>
          </a:p>
          <a:p>
            <a:pPr>
              <a:lnSpc>
                <a:spcPct val="120000"/>
              </a:lnSpc>
              <a:spcBef>
                <a:spcPts val="0"/>
              </a:spcBef>
            </a:pPr>
            <a:endParaRPr lang="en-US" sz="8000" dirty="0" smtClean="0"/>
          </a:p>
          <a:p>
            <a:pPr>
              <a:lnSpc>
                <a:spcPct val="120000"/>
              </a:lnSpc>
              <a:spcBef>
                <a:spcPts val="0"/>
              </a:spcBef>
            </a:pPr>
            <a:r>
              <a:rPr lang="en-US" sz="8000" dirty="0" smtClean="0"/>
              <a:t>Rainfall, temperature and evaporation rates</a:t>
            </a:r>
          </a:p>
          <a:p>
            <a:pPr lvl="1">
              <a:lnSpc>
                <a:spcPct val="120000"/>
              </a:lnSpc>
              <a:spcBef>
                <a:spcPts val="0"/>
              </a:spcBef>
            </a:pPr>
            <a:r>
              <a:rPr lang="en-US" sz="7200" dirty="0" smtClean="0"/>
              <a:t>Vary need for water to maintain landscapes  </a:t>
            </a:r>
          </a:p>
          <a:p>
            <a:pPr>
              <a:lnSpc>
                <a:spcPct val="120000"/>
              </a:lnSpc>
              <a:spcBef>
                <a:spcPts val="0"/>
              </a:spcBef>
            </a:pPr>
            <a:r>
              <a:rPr lang="en-US" sz="8000" dirty="0" smtClean="0"/>
              <a:t>Population growth</a:t>
            </a:r>
          </a:p>
          <a:p>
            <a:pPr lvl="1">
              <a:lnSpc>
                <a:spcPct val="120000"/>
              </a:lnSpc>
              <a:spcBef>
                <a:spcPts val="0"/>
              </a:spcBef>
            </a:pPr>
            <a:r>
              <a:rPr lang="en-US" sz="6400" dirty="0" smtClean="0"/>
              <a:t>Increases overall demand</a:t>
            </a:r>
          </a:p>
          <a:p>
            <a:pPr lvl="1">
              <a:lnSpc>
                <a:spcPct val="120000"/>
              </a:lnSpc>
              <a:spcBef>
                <a:spcPts val="0"/>
              </a:spcBef>
            </a:pPr>
            <a:r>
              <a:rPr lang="en-US" sz="6400" dirty="0" smtClean="0"/>
              <a:t>But new homes more water efficient </a:t>
            </a:r>
          </a:p>
          <a:p>
            <a:pPr>
              <a:lnSpc>
                <a:spcPct val="120000"/>
              </a:lnSpc>
              <a:spcBef>
                <a:spcPts val="0"/>
              </a:spcBef>
            </a:pPr>
            <a:r>
              <a:rPr lang="en-US" sz="8000" dirty="0" smtClean="0"/>
              <a:t>Population density </a:t>
            </a:r>
          </a:p>
          <a:p>
            <a:pPr lvl="1">
              <a:lnSpc>
                <a:spcPct val="120000"/>
              </a:lnSpc>
              <a:spcBef>
                <a:spcPts val="0"/>
              </a:spcBef>
            </a:pPr>
            <a:r>
              <a:rPr lang="en-US" sz="4800" dirty="0" smtClean="0"/>
              <a:t> </a:t>
            </a:r>
            <a:r>
              <a:rPr lang="en-US" sz="6400" dirty="0" smtClean="0"/>
              <a:t>Highly urbanized areas – less landscaped area per person -  use less water per person</a:t>
            </a:r>
          </a:p>
          <a:p>
            <a:pPr>
              <a:lnSpc>
                <a:spcPct val="120000"/>
              </a:lnSpc>
              <a:spcBef>
                <a:spcPts val="0"/>
              </a:spcBef>
            </a:pPr>
            <a:r>
              <a:rPr lang="en-US" sz="8000" dirty="0" smtClean="0"/>
              <a:t>Socio-economic measures (e.g. lot size, income) </a:t>
            </a:r>
          </a:p>
          <a:p>
            <a:pPr lvl="1">
              <a:lnSpc>
                <a:spcPct val="120000"/>
              </a:lnSpc>
              <a:spcBef>
                <a:spcPts val="0"/>
              </a:spcBef>
            </a:pPr>
            <a:r>
              <a:rPr lang="en-US" sz="6400" dirty="0" smtClean="0"/>
              <a:t>Higher income areas generally use more water</a:t>
            </a:r>
          </a:p>
          <a:p>
            <a:pPr lvl="2">
              <a:lnSpc>
                <a:spcPct val="120000"/>
              </a:lnSpc>
              <a:spcBef>
                <a:spcPts val="0"/>
              </a:spcBef>
            </a:pPr>
            <a:r>
              <a:rPr lang="en-US" sz="6400" dirty="0" smtClean="0"/>
              <a:t>Less sensitive to water costs – smaller portion of household income</a:t>
            </a:r>
          </a:p>
          <a:p>
            <a:pPr lvl="2">
              <a:lnSpc>
                <a:spcPct val="120000"/>
              </a:lnSpc>
              <a:spcBef>
                <a:spcPts val="0"/>
              </a:spcBef>
            </a:pPr>
            <a:r>
              <a:rPr lang="en-US" sz="6400" dirty="0" smtClean="0"/>
              <a:t>Larger lots with more extensive landscaping</a:t>
            </a:r>
          </a:p>
          <a:p>
            <a:pPr>
              <a:lnSpc>
                <a:spcPct val="120000"/>
              </a:lnSpc>
              <a:spcBef>
                <a:spcPts val="0"/>
              </a:spcBef>
            </a:pPr>
            <a:r>
              <a:rPr lang="en-US" sz="8000" dirty="0" smtClean="0"/>
              <a:t>Water prices </a:t>
            </a:r>
          </a:p>
          <a:p>
            <a:pPr lvl="1">
              <a:lnSpc>
                <a:spcPct val="120000"/>
              </a:lnSpc>
              <a:spcBef>
                <a:spcPts val="0"/>
              </a:spcBef>
            </a:pPr>
            <a:r>
              <a:rPr lang="en-US" sz="6400" dirty="0" smtClean="0"/>
              <a:t>Rate structures to incentivize conservation</a:t>
            </a:r>
          </a:p>
          <a:p>
            <a:pPr lvl="1">
              <a:lnSpc>
                <a:spcPct val="120000"/>
              </a:lnSpc>
              <a:spcBef>
                <a:spcPts val="0"/>
              </a:spcBef>
            </a:pPr>
            <a:r>
              <a:rPr lang="en-US" sz="6400" dirty="0" smtClean="0"/>
              <a:t>Impacts on lower income</a:t>
            </a:r>
          </a:p>
          <a:p>
            <a:pPr>
              <a:lnSpc>
                <a:spcPct val="120000"/>
              </a:lnSpc>
              <a:spcBef>
                <a:spcPts val="0"/>
              </a:spcBef>
            </a:pPr>
            <a:r>
              <a:rPr lang="en-US" sz="8000" dirty="0" smtClean="0"/>
              <a:t>Infrastructure</a:t>
            </a:r>
          </a:p>
          <a:p>
            <a:pPr>
              <a:lnSpc>
                <a:spcPct val="120000"/>
              </a:lnSpc>
              <a:spcBef>
                <a:spcPts val="0"/>
              </a:spcBef>
            </a:pPr>
            <a:r>
              <a:rPr lang="en-US" sz="8000" dirty="0" smtClean="0"/>
              <a:t>Entitlements, Policies, Laws</a:t>
            </a:r>
          </a:p>
          <a:p>
            <a:pPr marL="0" marR="0" indent="0" algn="l" defTabSz="457200" rtl="0" eaLnBrk="1" fontAlgn="auto" latinLnBrk="0" hangingPunct="1">
              <a:lnSpc>
                <a:spcPct val="120000"/>
              </a:lnSpc>
              <a:spcBef>
                <a:spcPts val="0"/>
              </a:spcBef>
              <a:spcAft>
                <a:spcPts val="0"/>
              </a:spcAft>
              <a:buClrTx/>
              <a:buSzTx/>
              <a:buFontTx/>
              <a:buNone/>
              <a:tabLst/>
              <a:defRPr/>
            </a:pPr>
            <a:r>
              <a:rPr lang="en-US" sz="1200" dirty="0" smtClean="0">
                <a:hlinkClick r:id="rId3"/>
              </a:rPr>
              <a:t>https://drinc.ca.gov/dnn/Applications/UrbanWaterR-GPCD.aspx</a:t>
            </a:r>
            <a:endParaRPr lang="en-US" sz="1200" dirty="0" smtClean="0"/>
          </a:p>
          <a:p>
            <a:pPr>
              <a:lnSpc>
                <a:spcPct val="120000"/>
              </a:lnSpc>
              <a:spcBef>
                <a:spcPts val="0"/>
              </a:spcBef>
            </a:pPr>
            <a:endParaRPr lang="en-US" dirty="0"/>
          </a:p>
        </p:txBody>
      </p:sp>
      <p:sp>
        <p:nvSpPr>
          <p:cNvPr id="4" name="Slide Number Placeholder 3"/>
          <p:cNvSpPr>
            <a:spLocks noGrp="1"/>
          </p:cNvSpPr>
          <p:nvPr>
            <p:ph type="sldNum" sz="quarter" idx="10"/>
          </p:nvPr>
        </p:nvSpPr>
        <p:spPr/>
        <p:txBody>
          <a:bodyPr/>
          <a:lstStyle/>
          <a:p>
            <a:fld id="{BD5B2D4F-BF26-E944-BE8D-8550BB3B4249}" type="slidenum">
              <a:rPr lang="en-US" smtClean="0">
                <a:solidFill>
                  <a:prstClr val="black"/>
                </a:solidFill>
                <a:latin typeface="Calibri"/>
              </a:rPr>
              <a:pPr/>
              <a:t>12</a:t>
            </a:fld>
            <a:endParaRPr lang="en-US" dirty="0">
              <a:solidFill>
                <a:prstClr val="black"/>
              </a:solidFill>
              <a:latin typeface="Calibri"/>
            </a:endParaRPr>
          </a:p>
        </p:txBody>
      </p:sp>
    </p:spTree>
    <p:extLst>
      <p:ext uri="{BB962C8B-B14F-4D97-AF65-F5344CB8AC3E}">
        <p14:creationId xmlns:p14="http://schemas.microsoft.com/office/powerpoint/2010/main" val="2127654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FCE3F4-BE49-5B4C-AC48-358306F7C8CF}"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3231296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Projected increases in air temperature may lead to changes in the precipitation patterns, runoff timing and volume, sea level rise, and changes in the amount of irrigation water needed due to modified evapotranspiration rates</a:t>
            </a:r>
          </a:p>
          <a:p>
            <a:r>
              <a:rPr lang="en-US" dirty="0" smtClean="0"/>
              <a:t>Spring runoff provides a significant portion of the water supply for dry summers and falls in California. Over the past 100 years, the runoff volume during April-July has decreased by 23% for the Sacramento basin (Figure 4) and 19% for the San Joaquin basin.</a:t>
            </a:r>
          </a:p>
          <a:p>
            <a:r>
              <a:rPr lang="en-US" dirty="0" smtClean="0"/>
              <a:t>For California’s water supply, the largest effect of sea level rise (SLR) would likely be in the Sacramento-San Joaquin Delta (DWR, 2005a). Increased intrusion of salt water from the ocean into the Delta could lead to increased releases of water from upstream reservoirs or reduced pumping from the Delta to maintain compliance with Delta water quality standards.</a:t>
            </a:r>
          </a:p>
          <a:p>
            <a:r>
              <a:rPr lang="en-US" dirty="0" smtClean="0"/>
              <a:t>While delivery is the key metric of performance in these studies, carryover storage can not be disregarded. Lower carryover storage indicates the projects are operating at a higher water supply risk. Also, lower carryover storage indicates lower head for hydropower production and less cold pool storage for fish protection.</a:t>
            </a:r>
          </a:p>
          <a:p>
            <a:r>
              <a:rPr lang="en-US" dirty="0" smtClean="0"/>
              <a:t>250 mg/l maximum chloride concentration threshold for municipal and industrial intakes; 1) the types of operational changes that would be required to maintain chloride concentrations below the threshold for a 0.3m increase in sea level and 2) the subsequent water supply impacts of those operations changes for the SWP and CVP. For the sea level rise and combined climate change and sea level rise conditions, average chloride mass loadings increased by up to 11% due to increased salt intrusion from the ocean.</a:t>
            </a:r>
          </a:p>
          <a:p>
            <a:r>
              <a:rPr lang="en-US" dirty="0" smtClean="0"/>
              <a:t>Increase direct runoff – flood potential?</a:t>
            </a:r>
          </a:p>
          <a:p>
            <a:r>
              <a:rPr lang="en-US" dirty="0" smtClean="0">
                <a:hlinkClick r:id="rId3"/>
              </a:rPr>
              <a:t>http://springerlink.com/content/tk10720k416377j5/</a:t>
            </a:r>
            <a:endParaRPr lang="en-US" dirty="0"/>
          </a:p>
        </p:txBody>
      </p:sp>
      <p:sp>
        <p:nvSpPr>
          <p:cNvPr id="4" name="Slide Number Placeholder 3"/>
          <p:cNvSpPr>
            <a:spLocks noGrp="1"/>
          </p:cNvSpPr>
          <p:nvPr>
            <p:ph type="sldNum" sz="quarter" idx="10"/>
          </p:nvPr>
        </p:nvSpPr>
        <p:spPr/>
        <p:txBody>
          <a:bodyPr/>
          <a:lstStyle/>
          <a:p>
            <a:fld id="{BD5B2D4F-BF26-E944-BE8D-8550BB3B4249}" type="slidenum">
              <a:rPr lang="en-US" smtClean="0">
                <a:solidFill>
                  <a:prstClr val="black"/>
                </a:solidFill>
                <a:latin typeface="Calibri"/>
              </a:rPr>
              <a:pPr/>
              <a:t>14</a:t>
            </a:fld>
            <a:endParaRPr lang="en-US" dirty="0">
              <a:solidFill>
                <a:prstClr val="black"/>
              </a:solidFill>
              <a:latin typeface="Calibri"/>
            </a:endParaRPr>
          </a:p>
        </p:txBody>
      </p:sp>
    </p:spTree>
    <p:extLst>
      <p:ext uri="{BB962C8B-B14F-4D97-AF65-F5344CB8AC3E}">
        <p14:creationId xmlns:p14="http://schemas.microsoft.com/office/powerpoint/2010/main" val="4270524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Drought is a natural phenomenon in which rainfall is lower than average for an extended period of time, resulting in inadequate water supply.</a:t>
            </a:r>
          </a:p>
          <a:p>
            <a:pPr marL="0" lvl="1"/>
            <a:r>
              <a:rPr lang="en-US" sz="1900" dirty="0" smtClean="0"/>
              <a:t>Precipitation total in bottom 10% of average for 20</a:t>
            </a:r>
            <a:r>
              <a:rPr lang="en-US" sz="1900" baseline="30000" dirty="0" smtClean="0"/>
              <a:t>th</a:t>
            </a:r>
            <a:r>
              <a:rPr lang="en-US" sz="1900" dirty="0" smtClean="0"/>
              <a:t> century</a:t>
            </a:r>
          </a:p>
          <a:p>
            <a:pPr marL="0" marR="0" lvl="1" indent="0" algn="l" defTabSz="457200" rtl="0" eaLnBrk="1" fontAlgn="auto" latinLnBrk="0" hangingPunct="1">
              <a:lnSpc>
                <a:spcPct val="100000"/>
              </a:lnSpc>
              <a:spcBef>
                <a:spcPts val="0"/>
              </a:spcBef>
              <a:spcAft>
                <a:spcPts val="0"/>
              </a:spcAft>
              <a:buClrTx/>
              <a:buSzTx/>
              <a:buFontTx/>
              <a:buNone/>
              <a:tabLst/>
              <a:defRPr/>
            </a:pPr>
            <a:r>
              <a:rPr lang="en-US" sz="1900" dirty="0" smtClean="0"/>
              <a:t>Reservoir total less than 70% average</a:t>
            </a:r>
          </a:p>
          <a:p>
            <a:pPr marL="0" marR="0" lvl="1" indent="0" algn="l" defTabSz="457200" rtl="0" eaLnBrk="1" fontAlgn="auto" latinLnBrk="0" hangingPunct="1">
              <a:lnSpc>
                <a:spcPct val="100000"/>
              </a:lnSpc>
              <a:spcBef>
                <a:spcPts val="0"/>
              </a:spcBef>
              <a:spcAft>
                <a:spcPts val="0"/>
              </a:spcAft>
              <a:buClrTx/>
              <a:buSzTx/>
              <a:buFontTx/>
              <a:buNone/>
              <a:tabLst/>
              <a:defRPr/>
            </a:pPr>
            <a:r>
              <a:rPr lang="en-US" sz="2000" dirty="0" smtClean="0"/>
              <a:t>http://</a:t>
            </a:r>
            <a:r>
              <a:rPr lang="en-US" sz="2000" dirty="0" err="1" smtClean="0"/>
              <a:t>www.cdc.gov</a:t>
            </a:r>
            <a:r>
              <a:rPr lang="en-US" sz="2000" dirty="0" smtClean="0"/>
              <a:t>/</a:t>
            </a:r>
            <a:r>
              <a:rPr lang="en-US" sz="2000" dirty="0" err="1" smtClean="0"/>
              <a:t>nceh</a:t>
            </a:r>
            <a:r>
              <a:rPr lang="en-US" sz="2000" dirty="0" smtClean="0"/>
              <a:t>/drought/</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2000" dirty="0" smtClean="0"/>
          </a:p>
          <a:p>
            <a:pPr marL="0" lvl="1"/>
            <a:endParaRPr lang="en-US" sz="1900" dirty="0" smtClean="0"/>
          </a:p>
          <a:p>
            <a:pPr marL="0" lvl="1" indent="0">
              <a:buNone/>
            </a:pPr>
            <a:endParaRPr lang="en-US" dirty="0" smtClean="0"/>
          </a:p>
          <a:p>
            <a:pPr marL="0" lvl="1" indent="0">
              <a:buNone/>
            </a:pPr>
            <a:r>
              <a:rPr lang="en-US" dirty="0" smtClean="0"/>
              <a:t>Impacted by:</a:t>
            </a:r>
          </a:p>
          <a:p>
            <a:pPr marL="0" lvl="1"/>
            <a:r>
              <a:rPr lang="en-US" dirty="0" smtClean="0"/>
              <a:t>Supply:</a:t>
            </a:r>
          </a:p>
          <a:p>
            <a:pPr marL="457200" lvl="3"/>
            <a:r>
              <a:rPr lang="en-US" dirty="0" smtClean="0"/>
              <a:t>Surface water, groundwater, storage</a:t>
            </a:r>
          </a:p>
          <a:p>
            <a:pPr marL="0" lvl="1"/>
            <a:r>
              <a:rPr lang="en-US" dirty="0" smtClean="0"/>
              <a:t>Demand</a:t>
            </a:r>
          </a:p>
          <a:p>
            <a:pPr marL="457200" lvl="3"/>
            <a:r>
              <a:rPr lang="en-US" dirty="0" smtClean="0"/>
              <a:t>Population growth</a:t>
            </a:r>
          </a:p>
          <a:p>
            <a:pPr marL="457200" lvl="3"/>
            <a:r>
              <a:rPr lang="en-US" dirty="0" smtClean="0"/>
              <a:t>Diversification</a:t>
            </a:r>
          </a:p>
          <a:p>
            <a:pPr marL="228600" lvl="2"/>
            <a:r>
              <a:rPr lang="en-US" sz="2400" dirty="0" smtClean="0"/>
              <a:t>Resource Management</a:t>
            </a:r>
          </a:p>
          <a:p>
            <a:endParaRPr lang="en-US" dirty="0"/>
          </a:p>
        </p:txBody>
      </p:sp>
      <p:sp>
        <p:nvSpPr>
          <p:cNvPr id="4" name="Slide Number Placeholder 3"/>
          <p:cNvSpPr>
            <a:spLocks noGrp="1"/>
          </p:cNvSpPr>
          <p:nvPr>
            <p:ph type="sldNum" sz="quarter" idx="10"/>
          </p:nvPr>
        </p:nvSpPr>
        <p:spPr/>
        <p:txBody>
          <a:bodyPr/>
          <a:lstStyle/>
          <a:p>
            <a:fld id="{BD5B2D4F-BF26-E944-BE8D-8550BB3B4249}" type="slidenum">
              <a:rPr lang="en-US" smtClean="0">
                <a:solidFill>
                  <a:prstClr val="black"/>
                </a:solidFill>
                <a:latin typeface="Calibri"/>
              </a:rPr>
              <a:pPr/>
              <a:t>17</a:t>
            </a:fld>
            <a:endParaRPr lang="en-US" dirty="0">
              <a:solidFill>
                <a:prstClr val="black"/>
              </a:solidFill>
              <a:latin typeface="Calibri"/>
            </a:endParaRPr>
          </a:p>
        </p:txBody>
      </p:sp>
    </p:spTree>
    <p:extLst>
      <p:ext uri="{BB962C8B-B14F-4D97-AF65-F5344CB8AC3E}">
        <p14:creationId xmlns:p14="http://schemas.microsoft.com/office/powerpoint/2010/main" val="3866344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Limits in growing season</a:t>
            </a:r>
          </a:p>
          <a:p>
            <a:r>
              <a:rPr lang="en-US" dirty="0" smtClean="0"/>
              <a:t>Reduced yields due to crop loss or fallowing</a:t>
            </a:r>
          </a:p>
          <a:p>
            <a:r>
              <a:rPr lang="en-US" dirty="0" smtClean="0"/>
              <a:t>Conditions that encourage insect and disease infestation in some crops </a:t>
            </a:r>
          </a:p>
          <a:p>
            <a:r>
              <a:rPr lang="en-US" dirty="0" smtClean="0"/>
              <a:t>Low crop yields can result in rising food prices and shortages, </a:t>
            </a:r>
          </a:p>
          <a:p>
            <a:pPr lvl="1"/>
            <a:r>
              <a:rPr lang="en-US" dirty="0" smtClean="0"/>
              <a:t>Food insecurity associated with diabetes, obesity.</a:t>
            </a:r>
          </a:p>
          <a:p>
            <a:r>
              <a:rPr lang="en-US" dirty="0" smtClean="0"/>
              <a:t>Affects health of livestock and cost of feed</a:t>
            </a:r>
          </a:p>
          <a:p>
            <a:pPr lvl="1"/>
            <a:r>
              <a:rPr lang="en-US" dirty="0" smtClean="0"/>
              <a:t>Herd culling can increase meat and dairy prices</a:t>
            </a:r>
          </a:p>
          <a:p>
            <a:endParaRPr lang="en-US" dirty="0"/>
          </a:p>
        </p:txBody>
      </p:sp>
      <p:sp>
        <p:nvSpPr>
          <p:cNvPr id="4" name="Slide Number Placeholder 3"/>
          <p:cNvSpPr>
            <a:spLocks noGrp="1"/>
          </p:cNvSpPr>
          <p:nvPr>
            <p:ph type="sldNum" sz="quarter" idx="10"/>
          </p:nvPr>
        </p:nvSpPr>
        <p:spPr/>
        <p:txBody>
          <a:bodyPr/>
          <a:lstStyle/>
          <a:p>
            <a:fld id="{BD5B2D4F-BF26-E944-BE8D-8550BB3B4249}" type="slidenum">
              <a:rPr lang="en-US" smtClean="0">
                <a:solidFill>
                  <a:prstClr val="black"/>
                </a:solidFill>
                <a:latin typeface="Calibri"/>
              </a:rPr>
              <a:pPr/>
              <a:t>21</a:t>
            </a:fld>
            <a:endParaRPr lang="en-US" dirty="0">
              <a:solidFill>
                <a:prstClr val="black"/>
              </a:solidFill>
              <a:latin typeface="Calibri"/>
            </a:endParaRPr>
          </a:p>
        </p:txBody>
      </p:sp>
    </p:spTree>
    <p:extLst>
      <p:ext uri="{BB962C8B-B14F-4D97-AF65-F5344CB8AC3E}">
        <p14:creationId xmlns:p14="http://schemas.microsoft.com/office/powerpoint/2010/main" val="1964124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63430">
              <a:spcBef>
                <a:spcPct val="0"/>
              </a:spcBef>
            </a:pPr>
            <a:r>
              <a:rPr lang="en-US" dirty="0">
                <a:latin typeface="Calibri" charset="0"/>
              </a:rPr>
              <a:t>Precipitation, especially extreme precipitation events, can cause a number of public health issues, including physical injuries, destruction of property and waterborne disease outbreaks. This diagram demonstrates how heavy downpours can lead to increased sediment in runoff as well as sewage overflows which can cause outbreaks of waterborne diseases such as </a:t>
            </a:r>
            <a:r>
              <a:rPr lang="en-US" i="1" dirty="0">
                <a:latin typeface="Calibri" charset="0"/>
              </a:rPr>
              <a:t>Giardiasis, E coli, and Cryptosporidium.</a:t>
            </a:r>
            <a:r>
              <a:rPr lang="en-US" dirty="0">
                <a:latin typeface="Calibri" charset="0"/>
              </a:rPr>
              <a:t> Waterborne diseases can contaminate drinking water and endanger beachgoers.</a:t>
            </a:r>
          </a:p>
          <a:p>
            <a:pPr defTabSz="863430">
              <a:spcBef>
                <a:spcPct val="0"/>
              </a:spcBef>
            </a:pPr>
            <a:endParaRPr lang="en-US" dirty="0">
              <a:latin typeface="Calibri" charset="0"/>
            </a:endParaRPr>
          </a:p>
          <a:p>
            <a:pPr defTabSz="863430">
              <a:spcBef>
                <a:spcPct val="0"/>
              </a:spcBef>
            </a:pPr>
            <a:r>
              <a:rPr lang="en-US" dirty="0">
                <a:latin typeface="Calibri" charset="0"/>
              </a:rPr>
              <a:t>Sources:</a:t>
            </a:r>
          </a:p>
          <a:p>
            <a:pPr defTabSz="863430">
              <a:spcBef>
                <a:spcPct val="0"/>
              </a:spcBef>
            </a:pPr>
            <a:r>
              <a:rPr lang="en-US" dirty="0">
                <a:latin typeface="Calibri" charset="0"/>
              </a:rPr>
              <a:t>(Climate Institute, 2010; Curriero et al. 2001; Ebi et al. 2008; Field et al. 2007; Karl et al. 2009; U.S. Climate Change Science Program, 2008)</a:t>
            </a:r>
          </a:p>
        </p:txBody>
      </p:sp>
      <p:sp>
        <p:nvSpPr>
          <p:cNvPr id="972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ＭＳ Ｐゴシック" charset="0"/>
                <a:cs typeface="Arial" charset="0"/>
              </a:defRPr>
            </a:lvl1pPr>
            <a:lvl2pPr marL="702756" indent="-270291" eaLnBrk="0" hangingPunct="0">
              <a:defRPr>
                <a:solidFill>
                  <a:schemeClr val="tx1"/>
                </a:solidFill>
                <a:latin typeface="Calibri" charset="0"/>
                <a:ea typeface="Arial" charset="0"/>
                <a:cs typeface="Arial" charset="0"/>
              </a:defRPr>
            </a:lvl2pPr>
            <a:lvl3pPr marL="1081164" indent="-216233" eaLnBrk="0" hangingPunct="0">
              <a:defRPr>
                <a:solidFill>
                  <a:schemeClr val="tx1"/>
                </a:solidFill>
                <a:latin typeface="Calibri" charset="0"/>
                <a:ea typeface="Arial" charset="0"/>
                <a:cs typeface="Arial" charset="0"/>
              </a:defRPr>
            </a:lvl3pPr>
            <a:lvl4pPr marL="1513629" indent="-216233" eaLnBrk="0" hangingPunct="0">
              <a:defRPr>
                <a:solidFill>
                  <a:schemeClr val="tx1"/>
                </a:solidFill>
                <a:latin typeface="Calibri" charset="0"/>
                <a:ea typeface="Arial" charset="0"/>
                <a:cs typeface="Arial" charset="0"/>
              </a:defRPr>
            </a:lvl4pPr>
            <a:lvl5pPr marL="1946095" indent="-216233" eaLnBrk="0" hangingPunct="0">
              <a:defRPr>
                <a:solidFill>
                  <a:schemeClr val="tx1"/>
                </a:solidFill>
                <a:latin typeface="Calibri" charset="0"/>
                <a:ea typeface="Arial" charset="0"/>
                <a:cs typeface="Arial" charset="0"/>
              </a:defRPr>
            </a:lvl5pPr>
            <a:lvl6pPr marL="2378560" indent="-216233" eaLnBrk="0" fontAlgn="base" hangingPunct="0">
              <a:spcBef>
                <a:spcPct val="0"/>
              </a:spcBef>
              <a:spcAft>
                <a:spcPct val="0"/>
              </a:spcAft>
              <a:defRPr>
                <a:solidFill>
                  <a:schemeClr val="tx1"/>
                </a:solidFill>
                <a:latin typeface="Calibri" charset="0"/>
                <a:ea typeface="Arial" charset="0"/>
                <a:cs typeface="Arial" charset="0"/>
              </a:defRPr>
            </a:lvl6pPr>
            <a:lvl7pPr marL="2811026" indent="-216233" eaLnBrk="0" fontAlgn="base" hangingPunct="0">
              <a:spcBef>
                <a:spcPct val="0"/>
              </a:spcBef>
              <a:spcAft>
                <a:spcPct val="0"/>
              </a:spcAft>
              <a:defRPr>
                <a:solidFill>
                  <a:schemeClr val="tx1"/>
                </a:solidFill>
                <a:latin typeface="Calibri" charset="0"/>
                <a:ea typeface="Arial" charset="0"/>
                <a:cs typeface="Arial" charset="0"/>
              </a:defRPr>
            </a:lvl7pPr>
            <a:lvl8pPr marL="3243491" indent="-216233" eaLnBrk="0" fontAlgn="base" hangingPunct="0">
              <a:spcBef>
                <a:spcPct val="0"/>
              </a:spcBef>
              <a:spcAft>
                <a:spcPct val="0"/>
              </a:spcAft>
              <a:defRPr>
                <a:solidFill>
                  <a:schemeClr val="tx1"/>
                </a:solidFill>
                <a:latin typeface="Calibri" charset="0"/>
                <a:ea typeface="Arial" charset="0"/>
                <a:cs typeface="Arial" charset="0"/>
              </a:defRPr>
            </a:lvl8pPr>
            <a:lvl9pPr marL="3675957" indent="-216233"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D5DFDB41-F2F9-FD4A-81C9-5E4412F745DA}" type="slidenum">
              <a:rPr lang="en-US">
                <a:solidFill>
                  <a:prstClr val="black"/>
                </a:solidFill>
              </a:rPr>
              <a:pPr eaLnBrk="1" hangingPunct="1"/>
              <a:t>24</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B2D4F-BF26-E944-BE8D-8550BB3B4249}" type="slidenum">
              <a:rPr lang="en-US" smtClean="0">
                <a:solidFill>
                  <a:prstClr val="black"/>
                </a:solidFill>
                <a:latin typeface="Calibri"/>
              </a:rPr>
              <a:pPr/>
              <a:t>26</a:t>
            </a:fld>
            <a:endParaRPr lang="en-US" dirty="0">
              <a:solidFill>
                <a:prstClr val="black"/>
              </a:solidFill>
              <a:latin typeface="Calibri"/>
            </a:endParaRPr>
          </a:p>
        </p:txBody>
      </p:sp>
    </p:spTree>
    <p:extLst>
      <p:ext uri="{BB962C8B-B14F-4D97-AF65-F5344CB8AC3E}">
        <p14:creationId xmlns:p14="http://schemas.microsoft.com/office/powerpoint/2010/main" val="2515304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Risks related to water shortages, flood and other mechanisms involve large populations. Projections suggest, for example, that an additional 50 million people and 30,000 km</a:t>
            </a:r>
            <a:r>
              <a:rPr lang="en-US" baseline="30000" dirty="0" smtClean="0"/>
              <a:t>2</a:t>
            </a:r>
            <a:r>
              <a:rPr lang="en-US" dirty="0" smtClean="0"/>
              <a:t> of land could be affected by coastal storm surges in 2100 with attendant risks of direct deaths and of infectious diseases.</a:t>
            </a:r>
            <a:r>
              <a:rPr lang="en-US" baseline="30000" dirty="0" smtClean="0"/>
              <a:t>94,95</a:t>
            </a:r>
            <a:r>
              <a:rPr lang="en-US" dirty="0" smtClean="0"/>
              <a:t> Involuntary displacement of populations, as a result of extreme events has major public health and policy consequences.  In the longer term, flooding affects perceptions of security and safety, and can cause depression, anxiety and post-traumatic stress disorder. </a:t>
            </a:r>
          </a:p>
          <a:p>
            <a:endParaRPr lang="en-US" dirty="0"/>
          </a:p>
        </p:txBody>
      </p:sp>
      <p:sp>
        <p:nvSpPr>
          <p:cNvPr id="4" name="Slide Number Placeholder 3"/>
          <p:cNvSpPr>
            <a:spLocks noGrp="1"/>
          </p:cNvSpPr>
          <p:nvPr>
            <p:ph type="sldNum" sz="quarter" idx="10"/>
          </p:nvPr>
        </p:nvSpPr>
        <p:spPr/>
        <p:txBody>
          <a:bodyPr/>
          <a:lstStyle/>
          <a:p>
            <a:fld id="{BD5B2D4F-BF26-E944-BE8D-8550BB3B4249}" type="slidenum">
              <a:rPr lang="en-US" smtClean="0">
                <a:solidFill>
                  <a:prstClr val="black"/>
                </a:solidFill>
                <a:latin typeface="Calibri"/>
              </a:rPr>
              <a:pPr/>
              <a:t>30</a:t>
            </a:fld>
            <a:endParaRPr lang="en-US" dirty="0">
              <a:solidFill>
                <a:prstClr val="black"/>
              </a:solidFill>
              <a:latin typeface="Calibri"/>
            </a:endParaRPr>
          </a:p>
        </p:txBody>
      </p:sp>
    </p:spTree>
    <p:extLst>
      <p:ext uri="{BB962C8B-B14F-4D97-AF65-F5344CB8AC3E}">
        <p14:creationId xmlns:p14="http://schemas.microsoft.com/office/powerpoint/2010/main" val="3741868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B2D4F-BF26-E944-BE8D-8550BB3B4249}" type="slidenum">
              <a:rPr lang="en-US" smtClean="0">
                <a:solidFill>
                  <a:prstClr val="black"/>
                </a:solidFill>
                <a:latin typeface="Calibri"/>
              </a:rPr>
              <a:pPr/>
              <a:t>33</a:t>
            </a:fld>
            <a:endParaRPr lang="en-US" dirty="0">
              <a:solidFill>
                <a:prstClr val="black"/>
              </a:solidFill>
              <a:latin typeface="Calibri"/>
            </a:endParaRPr>
          </a:p>
        </p:txBody>
      </p:sp>
    </p:spTree>
    <p:extLst>
      <p:ext uri="{BB962C8B-B14F-4D97-AF65-F5344CB8AC3E}">
        <p14:creationId xmlns:p14="http://schemas.microsoft.com/office/powerpoint/2010/main" val="24053479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2.png"/><Relationship Id="rId7" Type="http://schemas.openxmlformats.org/officeDocument/2006/relationships/image" Target="../media/image12.emf"/><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7.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7.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7.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2.png"/><Relationship Id="rId1" Type="http://schemas.openxmlformats.org/officeDocument/2006/relationships/themeOverride" Target="../theme/themeOverride2.xml"/><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themeOverride" Target="../theme/themeOverride3.xml"/><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Insert Background)">
    <p:bg>
      <p:bgRef idx="1001">
        <a:schemeClr val="bg2"/>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5694363" y="4391025"/>
            <a:ext cx="3190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155950" y="4391025"/>
            <a:ext cx="3190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10513" y="5624513"/>
            <a:ext cx="1233487"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3513" y="6084888"/>
            <a:ext cx="31527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8997" y="1528996"/>
            <a:ext cx="6086006" cy="2638269"/>
          </a:xfrm>
          <a:ln w="38100">
            <a:noFill/>
          </a:ln>
        </p:spPr>
        <p:txBody>
          <a:bodyPr lIns="457200" tIns="457200" rIns="457200">
            <a:normAutofit/>
          </a:bodyPr>
          <a:lstStyle>
            <a:lvl1pPr algn="ctr">
              <a:defRPr sz="4800" b="0" i="0" cap="none" spc="0">
                <a:ln w="0"/>
                <a:solidFill>
                  <a:schemeClr val="tx1"/>
                </a:solidFill>
                <a:effectLst>
                  <a:outerShdw blurRad="38100" dist="50800" dir="4200000" algn="tl" rotWithShape="0">
                    <a:schemeClr val="dk1">
                      <a:alpha val="40000"/>
                    </a:schemeClr>
                  </a:outerShdw>
                </a:effectLst>
                <a:latin typeface="Helvetica Neue Thin" charset="0"/>
                <a:ea typeface="Helvetica Neue Thin" charset="0"/>
                <a:cs typeface="Helvetica Neue Thin"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3285468" y="4193737"/>
            <a:ext cx="2598822" cy="1270076"/>
          </a:xfrm>
        </p:spPr>
        <p:txBody>
          <a:bodyPr/>
          <a:lstStyle>
            <a:lvl1pPr marL="0" indent="0" algn="ctr">
              <a:lnSpc>
                <a:spcPct val="100000"/>
              </a:lnSpc>
              <a:buNone/>
              <a:defRPr sz="2400" b="0" i="0">
                <a:solidFill>
                  <a:schemeClr val="tx1"/>
                </a:solidFill>
                <a:effectLst>
                  <a:outerShdw blurRad="50800" dist="38100" dir="3600000" algn="tl" rotWithShape="0">
                    <a:prstClr val="black">
                      <a:alpha val="40000"/>
                    </a:prstClr>
                  </a:outerShdw>
                </a:effectLst>
                <a:latin typeface="Helvetica Neue" charset="0"/>
                <a:ea typeface="Helvetica Neue" charset="0"/>
                <a:cs typeface="Helvetica Neue"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183628852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ta Tabl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10513" y="5624513"/>
            <a:ext cx="1233487"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623888" y="1435100"/>
            <a:ext cx="7970837"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7" name="Table Placeholder 6"/>
          <p:cNvSpPr>
            <a:spLocks noGrp="1"/>
          </p:cNvSpPr>
          <p:nvPr>
            <p:ph type="tbl" sz="quarter" idx="10"/>
          </p:nvPr>
        </p:nvSpPr>
        <p:spPr>
          <a:xfrm>
            <a:off x="623888" y="1616075"/>
            <a:ext cx="7891462" cy="4479925"/>
          </a:xfrm>
        </p:spPr>
        <p:txBody>
          <a:bodyPr rtlCol="0">
            <a:normAutofit/>
          </a:bodyPr>
          <a:lstStyle>
            <a:lvl1pPr marL="0" indent="0" algn="ctr">
              <a:buFont typeface="Arial" charset="0"/>
              <a:buNone/>
              <a:defRPr sz="2400" baseline="0"/>
            </a:lvl1pPr>
          </a:lstStyle>
          <a:p>
            <a:pPr lvl="0"/>
            <a:r>
              <a:rPr lang="en-US" noProof="0" smtClean="0"/>
              <a:t>Click icon to add table</a:t>
            </a:r>
            <a:endParaRPr lang="en-US" noProof="0" dirty="0"/>
          </a:p>
        </p:txBody>
      </p:sp>
    </p:spTree>
    <p:extLst>
      <p:ext uri="{BB962C8B-B14F-4D97-AF65-F5344CB8AC3E}">
        <p14:creationId xmlns:p14="http://schemas.microsoft.com/office/powerpoint/2010/main" val="1509798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 to Action (Insert Backgroun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10513" y="5624513"/>
            <a:ext cx="1233487"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598488" y="4638675"/>
            <a:ext cx="797242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8650" y="3964289"/>
            <a:ext cx="7886700" cy="689957"/>
          </a:xfrm>
        </p:spPr>
        <p:txBody>
          <a:bodyPr/>
          <a:lstStyle>
            <a:lvl1pPr algn="r">
              <a:defRPr/>
            </a:lvl1pPr>
          </a:lstStyle>
          <a:p>
            <a:r>
              <a:rPr lang="en-US" smtClean="0"/>
              <a:t>Click to edit Master title style</a:t>
            </a:r>
            <a:endParaRPr lang="en-US" dirty="0"/>
          </a:p>
        </p:txBody>
      </p:sp>
      <p:sp>
        <p:nvSpPr>
          <p:cNvPr id="8" name="Text Placeholder 7"/>
          <p:cNvSpPr>
            <a:spLocks noGrp="1"/>
          </p:cNvSpPr>
          <p:nvPr>
            <p:ph type="body" sz="quarter" idx="10"/>
          </p:nvPr>
        </p:nvSpPr>
        <p:spPr>
          <a:xfrm>
            <a:off x="628650" y="4781550"/>
            <a:ext cx="7886700" cy="539750"/>
          </a:xfrm>
        </p:spPr>
        <p:txBody>
          <a:bodyPr/>
          <a:lstStyle>
            <a:lvl1pPr marL="0" indent="0" algn="r">
              <a:buFont typeface="Arial" charset="0"/>
              <a:buNone/>
              <a:defRPr>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2462192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6"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10513" y="5624513"/>
            <a:ext cx="1233487"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74913" y="1966913"/>
            <a:ext cx="5016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74913" y="4529138"/>
            <a:ext cx="50165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74913" y="3922713"/>
            <a:ext cx="50165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0"/>
            <a:ext cx="91440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862138" y="1049338"/>
            <a:ext cx="4176712"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5400000">
            <a:off x="-3282803" y="3084023"/>
            <a:ext cx="6858003" cy="689957"/>
          </a:xfrm>
        </p:spPr>
        <p:txBody>
          <a:bodyPr anchor="b">
            <a:noAutofit/>
          </a:bodyPr>
          <a:lstStyle>
            <a:lvl1pPr algn="ctr">
              <a:defRPr sz="6000" b="0" i="0">
                <a:solidFill>
                  <a:schemeClr val="tx2"/>
                </a:solidFill>
                <a:latin typeface="Helvetica Neue Thin" charset="0"/>
                <a:ea typeface="Helvetica Neue Thin" charset="0"/>
                <a:cs typeface="Helvetica Neue Thin" charset="0"/>
              </a:defRPr>
            </a:lvl1pPr>
          </a:lstStyle>
          <a:p>
            <a:r>
              <a:rPr lang="en-US" smtClean="0"/>
              <a:t>Click to edit Master title style</a:t>
            </a:r>
            <a:endParaRPr lang="en-US"/>
          </a:p>
        </p:txBody>
      </p:sp>
      <p:sp>
        <p:nvSpPr>
          <p:cNvPr id="10" name="Text Placeholder 9"/>
          <p:cNvSpPr>
            <a:spLocks noGrp="1"/>
          </p:cNvSpPr>
          <p:nvPr>
            <p:ph type="body" sz="quarter" idx="10"/>
          </p:nvPr>
        </p:nvSpPr>
        <p:spPr>
          <a:xfrm>
            <a:off x="2976221" y="2064368"/>
            <a:ext cx="3747477" cy="1802017"/>
          </a:xfrm>
        </p:spPr>
        <p:txBody>
          <a:bodyPr/>
          <a:lstStyle>
            <a:lvl1pPr marL="0" indent="0">
              <a:buFont typeface="Arial" charset="0"/>
              <a:buNone/>
              <a:defRPr sz="2400"/>
            </a:lvl1pPr>
          </a:lstStyle>
          <a:p>
            <a:pPr lvl="0"/>
            <a:r>
              <a:rPr lang="en-US" smtClean="0"/>
              <a:t>Click to edit Master text styles</a:t>
            </a:r>
          </a:p>
        </p:txBody>
      </p:sp>
      <p:sp>
        <p:nvSpPr>
          <p:cNvPr id="12" name="Text Placeholder 11"/>
          <p:cNvSpPr>
            <a:spLocks noGrp="1"/>
          </p:cNvSpPr>
          <p:nvPr>
            <p:ph type="body" sz="quarter" idx="11"/>
          </p:nvPr>
        </p:nvSpPr>
        <p:spPr>
          <a:xfrm>
            <a:off x="2976094" y="3971509"/>
            <a:ext cx="3747478" cy="507612"/>
          </a:xfrm>
        </p:spPr>
        <p:txBody>
          <a:bodyPr>
            <a:noAutofit/>
          </a:bodyPr>
          <a:lstStyle>
            <a:lvl1pPr marL="0" indent="0">
              <a:buFont typeface="Arial" charset="0"/>
              <a:buNone/>
              <a:defRPr sz="2400"/>
            </a:lvl1pPr>
          </a:lstStyle>
          <a:p>
            <a:pPr lvl="0"/>
            <a:r>
              <a:rPr lang="en-US" smtClean="0"/>
              <a:t>Click to edit Master text styles</a:t>
            </a:r>
          </a:p>
        </p:txBody>
      </p:sp>
      <p:sp>
        <p:nvSpPr>
          <p:cNvPr id="13" name="Text Placeholder 11"/>
          <p:cNvSpPr>
            <a:spLocks noGrp="1"/>
          </p:cNvSpPr>
          <p:nvPr>
            <p:ph type="body" sz="quarter" idx="12"/>
          </p:nvPr>
        </p:nvSpPr>
        <p:spPr>
          <a:xfrm>
            <a:off x="2976094" y="4584245"/>
            <a:ext cx="3747604" cy="507612"/>
          </a:xfrm>
        </p:spPr>
        <p:txBody>
          <a:bodyPr>
            <a:noAutofit/>
          </a:bodyPr>
          <a:lstStyle>
            <a:lvl1pPr marL="0" indent="0">
              <a:buFont typeface="Arial" charset="0"/>
              <a:buNone/>
              <a:defRPr sz="2400"/>
            </a:lvl1pPr>
          </a:lstStyle>
          <a:p>
            <a:pPr lvl="0"/>
            <a:r>
              <a:rPr lang="en-US" smtClean="0"/>
              <a:t>Click to edit Master text styles</a:t>
            </a:r>
          </a:p>
        </p:txBody>
      </p:sp>
    </p:spTree>
    <p:extLst>
      <p:ext uri="{BB962C8B-B14F-4D97-AF65-F5344CB8AC3E}">
        <p14:creationId xmlns:p14="http://schemas.microsoft.com/office/powerpoint/2010/main" val="2759314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486873" y="411480"/>
            <a:ext cx="8170254" cy="6035040"/>
            <a:chOff x="486873" y="411480"/>
            <a:chExt cx="8170254" cy="6035040"/>
          </a:xfrm>
        </p:grpSpPr>
        <p:sp>
          <p:nvSpPr>
            <p:cNvPr id="8" name="Rectangle 7"/>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srgbClr val="FFFFFF"/>
                </a:solidFill>
                <a:latin typeface="Calisto MT"/>
              </a:endParaRPr>
            </a:p>
          </p:txBody>
        </p:sp>
        <p:sp>
          <p:nvSpPr>
            <p:cNvPr id="14" name="Rectangle 13"/>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cxnSp>
          <p:nvCxnSpPr>
            <p:cNvPr id="15" name="Straight Connector 14"/>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562843" y="457200"/>
              <a:ext cx="7982712" cy="25786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grpSp>
      <p:sp>
        <p:nvSpPr>
          <p:cNvPr id="2" name="Title 1"/>
          <p:cNvSpPr>
            <a:spLocks noGrp="1"/>
          </p:cNvSpPr>
          <p:nvPr>
            <p:ph type="ctrTitle"/>
          </p:nvPr>
        </p:nvSpPr>
        <p:spPr>
          <a:xfrm>
            <a:off x="914400" y="1123950"/>
            <a:ext cx="7342188" cy="1924050"/>
          </a:xfrm>
        </p:spPr>
        <p:txBody>
          <a:bodyPr anchor="b" anchorCtr="0">
            <a:noAutofit/>
          </a:bodyPr>
          <a:lstStyle>
            <a:lvl1pPr>
              <a:defRPr sz="5400" kern="1200">
                <a:solidFill>
                  <a:schemeClr val="tx1">
                    <a:lumMod val="75000"/>
                    <a:lumOff val="25000"/>
                  </a:schemeClr>
                </a:solidFill>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914400" y="3429000"/>
            <a:ext cx="7342188" cy="1752600"/>
          </a:xfrm>
        </p:spPr>
        <p:txBody>
          <a:bodyPr vert="horz" lIns="91440" tIns="45720" rIns="91440" bIns="45720"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73741" y="6122894"/>
            <a:ext cx="2133600" cy="259317"/>
          </a:xfrm>
        </p:spPr>
        <p:txBody>
          <a:bodyPr/>
          <a:lstStyle/>
          <a:p>
            <a:fld id="{04AA16C4-3EE2-C24F-9C29-76010F82C4D4}" type="datetimeFigureOut">
              <a:rPr lang="en-US" smtClean="0">
                <a:solidFill>
                  <a:srgbClr val="73978F">
                    <a:lumMod val="60000"/>
                    <a:lumOff val="40000"/>
                  </a:srgbClr>
                </a:solidFill>
              </a:rPr>
              <a:pPr/>
              <a:t>10/25/16</a:t>
            </a:fld>
            <a:endParaRPr lang="en-US" dirty="0">
              <a:solidFill>
                <a:srgbClr val="73978F">
                  <a:lumMod val="60000"/>
                  <a:lumOff val="40000"/>
                </a:srgbClr>
              </a:solidFill>
            </a:endParaRPr>
          </a:p>
        </p:txBody>
      </p:sp>
      <p:sp>
        <p:nvSpPr>
          <p:cNvPr id="5" name="Footer Placeholder 4"/>
          <p:cNvSpPr>
            <a:spLocks noGrp="1"/>
          </p:cNvSpPr>
          <p:nvPr>
            <p:ph type="ftr" sz="quarter" idx="11"/>
          </p:nvPr>
        </p:nvSpPr>
        <p:spPr>
          <a:xfrm>
            <a:off x="5638800" y="6122894"/>
            <a:ext cx="2895600" cy="257810"/>
          </a:xfrm>
        </p:spPr>
        <p:txBody>
          <a:bodyPr/>
          <a:lstStyle/>
          <a:p>
            <a:endParaRPr lang="en-US" dirty="0">
              <a:solidFill>
                <a:srgbClr val="73978F">
                  <a:lumMod val="60000"/>
                  <a:lumOff val="40000"/>
                </a:srgbClr>
              </a:solidFill>
            </a:endParaRPr>
          </a:p>
        </p:txBody>
      </p:sp>
      <p:sp>
        <p:nvSpPr>
          <p:cNvPr id="6" name="Slide Number Placeholder 5"/>
          <p:cNvSpPr>
            <a:spLocks noGrp="1"/>
          </p:cNvSpPr>
          <p:nvPr>
            <p:ph type="sldNum" sz="quarter" idx="12"/>
          </p:nvPr>
        </p:nvSpPr>
        <p:spPr>
          <a:xfrm>
            <a:off x="4191000" y="6122894"/>
            <a:ext cx="762000" cy="271463"/>
          </a:xfrm>
        </p:spPr>
        <p:txBody>
          <a:bodyPr/>
          <a:lstStyle/>
          <a:p>
            <a:fld id="{76496336-930A-7A44-87D0-4C0729C27C51}" type="slidenum">
              <a:rPr lang="en-US" smtClean="0">
                <a:solidFill>
                  <a:srgbClr val="73978F">
                    <a:lumMod val="60000"/>
                    <a:lumOff val="40000"/>
                  </a:srgbClr>
                </a:solidFill>
                <a:latin typeface="Calisto MT"/>
              </a:rPr>
              <a:pPr/>
              <a:t>‹#›</a:t>
            </a:fld>
            <a:endParaRPr lang="en-US" dirty="0">
              <a:solidFill>
                <a:srgbClr val="73978F">
                  <a:lumMod val="60000"/>
                  <a:lumOff val="40000"/>
                </a:srgbClr>
              </a:solidFill>
              <a:latin typeface="Calisto M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srgbClr val="FFFFFF"/>
                </a:solidFill>
                <a:latin typeface="Calisto MT"/>
              </a:endParaRPr>
            </a:p>
          </p:txBody>
        </p:sp>
        <p:grpSp>
          <p:nvGrpSpPr>
            <p:cNvPr id="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4AA16C4-3EE2-C24F-9C29-76010F82C4D4}" type="datetimeFigureOut">
              <a:rPr lang="en-US" smtClean="0">
                <a:solidFill>
                  <a:srgbClr val="73978F">
                    <a:lumMod val="60000"/>
                    <a:lumOff val="40000"/>
                  </a:srgbClr>
                </a:solidFill>
              </a:rPr>
              <a:pPr/>
              <a:t>10/25/16</a:t>
            </a:fld>
            <a:endParaRPr lang="en-US" dirty="0">
              <a:solidFill>
                <a:srgbClr val="73978F">
                  <a:lumMod val="60000"/>
                  <a:lumOff val="40000"/>
                </a:srgbClr>
              </a:solidFill>
            </a:endParaRPr>
          </a:p>
        </p:txBody>
      </p:sp>
      <p:sp>
        <p:nvSpPr>
          <p:cNvPr id="5" name="Footer Placeholder 4"/>
          <p:cNvSpPr>
            <a:spLocks noGrp="1"/>
          </p:cNvSpPr>
          <p:nvPr>
            <p:ph type="ftr" sz="quarter" idx="11"/>
          </p:nvPr>
        </p:nvSpPr>
        <p:spPr/>
        <p:txBody>
          <a:bodyPr/>
          <a:lstStyle/>
          <a:p>
            <a:endParaRPr lang="en-US" dirty="0">
              <a:solidFill>
                <a:srgbClr val="73978F">
                  <a:lumMod val="60000"/>
                  <a:lumOff val="40000"/>
                </a:srgbClr>
              </a:solidFill>
            </a:endParaRPr>
          </a:p>
        </p:txBody>
      </p:sp>
      <p:sp>
        <p:nvSpPr>
          <p:cNvPr id="6" name="Slide Number Placeholder 5"/>
          <p:cNvSpPr>
            <a:spLocks noGrp="1"/>
          </p:cNvSpPr>
          <p:nvPr>
            <p:ph type="sldNum" sz="quarter" idx="12"/>
          </p:nvPr>
        </p:nvSpPr>
        <p:spPr/>
        <p:txBody>
          <a:bodyPr/>
          <a:lstStyle/>
          <a:p>
            <a:fld id="{76496336-930A-7A44-87D0-4C0729C27C51}" type="slidenum">
              <a:rPr lang="en-US" smtClean="0">
                <a:solidFill>
                  <a:srgbClr val="73978F">
                    <a:lumMod val="60000"/>
                    <a:lumOff val="40000"/>
                  </a:srgbClr>
                </a:solidFill>
                <a:latin typeface="Calisto MT"/>
              </a:rPr>
              <a:pPr/>
              <a:t>‹#›</a:t>
            </a:fld>
            <a:endParaRPr lang="en-US" dirty="0">
              <a:solidFill>
                <a:srgbClr val="73978F">
                  <a:lumMod val="60000"/>
                  <a:lumOff val="40000"/>
                </a:srgbClr>
              </a:solidFill>
              <a:latin typeface="Calisto M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10" name="Group 9"/>
          <p:cNvGrpSpPr/>
          <p:nvPr/>
        </p:nvGrpSpPr>
        <p:grpSpPr>
          <a:xfrm>
            <a:off x="486873" y="411480"/>
            <a:ext cx="8170254" cy="6035040"/>
            <a:chOff x="486873" y="411480"/>
            <a:chExt cx="8170254" cy="6035040"/>
          </a:xfrm>
        </p:grpSpPr>
        <p:sp>
          <p:nvSpPr>
            <p:cNvPr id="12" name="Rectangle 11"/>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srgbClr val="FFFFFF"/>
                </a:solidFill>
                <a:latin typeface="Calisto MT"/>
              </a:endParaRPr>
            </a:p>
          </p:txBody>
        </p:sp>
        <p:grpSp>
          <p:nvGrpSpPr>
            <p:cNvPr id="6" name="Group 11"/>
            <p:cNvGrpSpPr/>
            <p:nvPr/>
          </p:nvGrpSpPr>
          <p:grpSpPr>
            <a:xfrm>
              <a:off x="562842" y="475488"/>
              <a:ext cx="7982713" cy="5888736"/>
              <a:chOff x="562842" y="475488"/>
              <a:chExt cx="7982713" cy="5888736"/>
            </a:xfrm>
          </p:grpSpPr>
          <p:sp>
            <p:nvSpPr>
              <p:cNvPr id="8" name="Rectangle 7"/>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cxnSp>
            <p:nvCxnSpPr>
              <p:cNvPr id="9" name="Straight Connector 8"/>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562842" y="3427528"/>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p:nvPr>
        </p:nvSpPr>
        <p:spPr>
          <a:xfrm>
            <a:off x="900113" y="3442447"/>
            <a:ext cx="7345362" cy="1532965"/>
          </a:xfrm>
        </p:spPr>
        <p:txBody>
          <a:bodyPr anchor="b" anchorCtr="0">
            <a:norm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69259" y="6122894"/>
            <a:ext cx="2133600" cy="259317"/>
          </a:xfrm>
        </p:spPr>
        <p:txBody>
          <a:bodyPr/>
          <a:lstStyle/>
          <a:p>
            <a:fld id="{04AA16C4-3EE2-C24F-9C29-76010F82C4D4}" type="datetimeFigureOut">
              <a:rPr lang="en-US" smtClean="0">
                <a:solidFill>
                  <a:srgbClr val="73978F">
                    <a:lumMod val="60000"/>
                    <a:lumOff val="40000"/>
                  </a:srgbClr>
                </a:solidFill>
              </a:rPr>
              <a:pPr/>
              <a:t>10/25/16</a:t>
            </a:fld>
            <a:endParaRPr lang="en-US" dirty="0">
              <a:solidFill>
                <a:srgbClr val="73978F">
                  <a:lumMod val="60000"/>
                  <a:lumOff val="40000"/>
                </a:srgbClr>
              </a:solidFill>
            </a:endParaRPr>
          </a:p>
        </p:txBody>
      </p:sp>
      <p:sp>
        <p:nvSpPr>
          <p:cNvPr id="5" name="Footer Placeholder 4"/>
          <p:cNvSpPr>
            <a:spLocks noGrp="1"/>
          </p:cNvSpPr>
          <p:nvPr>
            <p:ph type="ftr" sz="quarter" idx="11"/>
          </p:nvPr>
        </p:nvSpPr>
        <p:spPr>
          <a:xfrm>
            <a:off x="5638800" y="6124401"/>
            <a:ext cx="2895600" cy="257810"/>
          </a:xfrm>
        </p:spPr>
        <p:txBody>
          <a:bodyPr/>
          <a:lstStyle/>
          <a:p>
            <a:endParaRPr lang="en-US" dirty="0">
              <a:solidFill>
                <a:srgbClr val="73978F">
                  <a:lumMod val="60000"/>
                  <a:lumOff val="40000"/>
                </a:srgbClr>
              </a:solidFill>
            </a:endParaRPr>
          </a:p>
        </p:txBody>
      </p:sp>
      <p:sp>
        <p:nvSpPr>
          <p:cNvPr id="14" name="Picture Placeholder 13"/>
          <p:cNvSpPr>
            <a:spLocks noGrp="1"/>
          </p:cNvSpPr>
          <p:nvPr>
            <p:ph type="pic" sz="quarter" idx="12"/>
          </p:nvPr>
        </p:nvSpPr>
        <p:spPr>
          <a:xfrm>
            <a:off x="636493" y="533400"/>
            <a:ext cx="7836408" cy="2828925"/>
          </a:xfrm>
        </p:spPr>
        <p:txBody>
          <a:bodyPr>
            <a:normAutofit/>
          </a:bodyPr>
          <a:lstStyle>
            <a:lvl1pPr>
              <a:buNone/>
              <a:defRPr sz="2000"/>
            </a:lvl1pPr>
          </a:lstStyle>
          <a:p>
            <a:r>
              <a:rPr lang="en-US" dirty="0" smtClean="0"/>
              <a:t>Drag picture to placeholder or click icon to add</a:t>
            </a:r>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2" name="Rectangle 11"/>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srgbClr val="FFFFFF"/>
                </a:solidFill>
                <a:latin typeface="Calisto MT"/>
              </a:endParaRPr>
            </a:p>
          </p:txBody>
        </p:sp>
        <p:grpSp>
          <p:nvGrpSpPr>
            <p:cNvPr id="8" name="Group 10"/>
            <p:cNvGrpSpPr/>
            <p:nvPr/>
          </p:nvGrpSpPr>
          <p:grpSpPr>
            <a:xfrm>
              <a:off x="256032" y="237744"/>
              <a:ext cx="8622792" cy="6364224"/>
              <a:chOff x="247157" y="247430"/>
              <a:chExt cx="8622792" cy="6364224"/>
            </a:xfrm>
          </p:grpSpPr>
          <p:sp>
            <p:nvSpPr>
              <p:cNvPr id="27" name="Rectangle 2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cxnSp>
            <p:nvCxnSpPr>
              <p:cNvPr id="28" name="Straight Connector 27"/>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chorCtr="0">
            <a:noAutofit/>
          </a:bodyPr>
          <a:lstStyle>
            <a:lvl1pPr algn="ctr">
              <a:defRPr sz="5400" b="0" i="0" cap="none" baseline="0">
                <a:solidFill>
                  <a:schemeClr val="tx1">
                    <a:lumMod val="75000"/>
                    <a:lumOff val="25000"/>
                  </a:schemeClr>
                </a:solidFill>
              </a:defRPr>
            </a:lvl1pPr>
          </a:lstStyle>
          <a:p>
            <a:r>
              <a:rPr lang="en-US" smtClean="0"/>
              <a:t>Click to edit Master title style</a:t>
            </a:r>
            <a:endParaRPr dirty="0"/>
          </a:p>
        </p:txBody>
      </p:sp>
      <p:sp>
        <p:nvSpPr>
          <p:cNvPr id="3" name="Text Placeholder 2"/>
          <p:cNvSpPr>
            <a:spLocks noGrp="1"/>
          </p:cNvSpPr>
          <p:nvPr>
            <p:ph type="body" idx="1"/>
          </p:nvPr>
        </p:nvSpPr>
        <p:spPr>
          <a:xfrm>
            <a:off x="900113" y="3134566"/>
            <a:ext cx="7345362" cy="1500187"/>
          </a:xfrm>
        </p:spPr>
        <p:txBody>
          <a:bodyPr anchor="t" anchorCtr="0"/>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AA16C4-3EE2-C24F-9C29-76010F82C4D4}" type="datetimeFigureOut">
              <a:rPr lang="en-US" smtClean="0">
                <a:solidFill>
                  <a:srgbClr val="73978F">
                    <a:lumMod val="60000"/>
                    <a:lumOff val="40000"/>
                  </a:srgbClr>
                </a:solidFill>
              </a:rPr>
              <a:pPr/>
              <a:t>10/25/16</a:t>
            </a:fld>
            <a:endParaRPr lang="en-US" dirty="0">
              <a:solidFill>
                <a:srgbClr val="73978F">
                  <a:lumMod val="60000"/>
                  <a:lumOff val="40000"/>
                </a:srgbClr>
              </a:solidFill>
            </a:endParaRPr>
          </a:p>
        </p:txBody>
      </p:sp>
      <p:sp>
        <p:nvSpPr>
          <p:cNvPr id="5" name="Footer Placeholder 4"/>
          <p:cNvSpPr>
            <a:spLocks noGrp="1"/>
          </p:cNvSpPr>
          <p:nvPr>
            <p:ph type="ftr" sz="quarter" idx="11"/>
          </p:nvPr>
        </p:nvSpPr>
        <p:spPr/>
        <p:txBody>
          <a:bodyPr/>
          <a:lstStyle/>
          <a:p>
            <a:endParaRPr lang="en-US" dirty="0">
              <a:solidFill>
                <a:srgbClr val="73978F">
                  <a:lumMod val="60000"/>
                  <a:lumOff val="40000"/>
                </a:srgbClr>
              </a:solidFill>
            </a:endParaRPr>
          </a:p>
        </p:txBody>
      </p:sp>
      <p:sp>
        <p:nvSpPr>
          <p:cNvPr id="6" name="Slide Number Placeholder 5"/>
          <p:cNvSpPr>
            <a:spLocks noGrp="1"/>
          </p:cNvSpPr>
          <p:nvPr>
            <p:ph type="sldNum" sz="quarter" idx="12"/>
          </p:nvPr>
        </p:nvSpPr>
        <p:spPr/>
        <p:txBody>
          <a:bodyPr/>
          <a:lstStyle/>
          <a:p>
            <a:fld id="{76496336-930A-7A44-87D0-4C0729C27C51}" type="slidenum">
              <a:rPr lang="en-US" smtClean="0">
                <a:solidFill>
                  <a:srgbClr val="73978F">
                    <a:lumMod val="60000"/>
                    <a:lumOff val="40000"/>
                  </a:srgbClr>
                </a:solidFill>
                <a:latin typeface="Calisto MT"/>
              </a:rPr>
              <a:pPr/>
              <a:t>‹#›</a:t>
            </a:fld>
            <a:endParaRPr lang="en-US" dirty="0">
              <a:solidFill>
                <a:srgbClr val="73978F">
                  <a:lumMod val="60000"/>
                  <a:lumOff val="40000"/>
                </a:srgbClr>
              </a:solidFill>
              <a:latin typeface="Calisto M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0" name="Group 19"/>
          <p:cNvGrpSpPr/>
          <p:nvPr/>
        </p:nvGrpSpPr>
        <p:grpSpPr>
          <a:xfrm>
            <a:off x="182880" y="173699"/>
            <a:ext cx="8778240" cy="6510602"/>
            <a:chOff x="182880" y="173699"/>
            <a:chExt cx="8778240" cy="6510602"/>
          </a:xfrm>
        </p:grpSpPr>
        <p:sp>
          <p:nvSpPr>
            <p:cNvPr id="21" name="Rectangle 2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srgbClr val="FFFFFF"/>
                </a:solidFill>
                <a:latin typeface="Calisto MT"/>
              </a:endParaRPr>
            </a:p>
          </p:txBody>
        </p:sp>
        <p:grpSp>
          <p:nvGrpSpPr>
            <p:cNvPr id="22"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cxnSp>
            <p:nvCxnSpPr>
              <p:cNvPr id="24" name="Straight Connector 2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Rectangle 24"/>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4AA16C4-3EE2-C24F-9C29-76010F82C4D4}" type="datetimeFigureOut">
              <a:rPr lang="en-US" smtClean="0">
                <a:solidFill>
                  <a:srgbClr val="73978F">
                    <a:lumMod val="60000"/>
                    <a:lumOff val="40000"/>
                  </a:srgbClr>
                </a:solidFill>
              </a:rPr>
              <a:pPr/>
              <a:t>10/25/16</a:t>
            </a:fld>
            <a:endParaRPr lang="en-US" dirty="0">
              <a:solidFill>
                <a:srgbClr val="73978F">
                  <a:lumMod val="60000"/>
                  <a:lumOff val="40000"/>
                </a:srgbClr>
              </a:solidFill>
            </a:endParaRPr>
          </a:p>
        </p:txBody>
      </p:sp>
      <p:sp>
        <p:nvSpPr>
          <p:cNvPr id="6" name="Footer Placeholder 5"/>
          <p:cNvSpPr>
            <a:spLocks noGrp="1"/>
          </p:cNvSpPr>
          <p:nvPr>
            <p:ph type="ftr" sz="quarter" idx="11"/>
          </p:nvPr>
        </p:nvSpPr>
        <p:spPr/>
        <p:txBody>
          <a:bodyPr/>
          <a:lstStyle/>
          <a:p>
            <a:endParaRPr lang="en-US" dirty="0">
              <a:solidFill>
                <a:srgbClr val="73978F">
                  <a:lumMod val="60000"/>
                  <a:lumOff val="40000"/>
                </a:srgbClr>
              </a:solidFill>
            </a:endParaRPr>
          </a:p>
        </p:txBody>
      </p:sp>
      <p:sp>
        <p:nvSpPr>
          <p:cNvPr id="7" name="Slide Number Placeholder 6"/>
          <p:cNvSpPr>
            <a:spLocks noGrp="1"/>
          </p:cNvSpPr>
          <p:nvPr>
            <p:ph type="sldNum" sz="quarter" idx="12"/>
          </p:nvPr>
        </p:nvSpPr>
        <p:spPr/>
        <p:txBody>
          <a:bodyPr/>
          <a:lstStyle/>
          <a:p>
            <a:fld id="{76496336-930A-7A44-87D0-4C0729C27C51}" type="slidenum">
              <a:rPr lang="en-US" smtClean="0">
                <a:solidFill>
                  <a:srgbClr val="73978F">
                    <a:lumMod val="60000"/>
                    <a:lumOff val="40000"/>
                  </a:srgbClr>
                </a:solidFill>
                <a:latin typeface="Calisto MT"/>
              </a:rPr>
              <a:pPr/>
              <a:t>‹#›</a:t>
            </a:fld>
            <a:endParaRPr lang="en-US" dirty="0">
              <a:solidFill>
                <a:srgbClr val="73978F">
                  <a:lumMod val="60000"/>
                  <a:lumOff val="40000"/>
                </a:srgbClr>
              </a:solidFill>
              <a:latin typeface="Calisto M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sp>
            <p:nvSpPr>
              <p:cNvPr id="27" name="Rectangle 2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srgbClr val="FFFFFF"/>
                  </a:solidFill>
                  <a:latin typeface="Calisto MT"/>
                </a:endParaRPr>
              </a:p>
            </p:txBody>
          </p:sp>
          <p:grpSp>
            <p:nvGrpSpPr>
              <p:cNvPr id="28" name="Group 10"/>
              <p:cNvGrpSpPr/>
              <p:nvPr/>
            </p:nvGrpSpPr>
            <p:grpSpPr>
              <a:xfrm>
                <a:off x="256032" y="237744"/>
                <a:ext cx="8622792" cy="6364224"/>
                <a:chOff x="247157" y="247430"/>
                <a:chExt cx="8622792" cy="6364224"/>
              </a:xfrm>
            </p:grpSpPr>
            <p:sp>
              <p:nvSpPr>
                <p:cNvPr id="29" name="Rectangle 2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cxnSp>
              <p:nvCxnSpPr>
                <p:cNvPr id="31" name="Straight Connector 3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2" name="Rectangle 31"/>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grpSp>
        </p:grpSp>
        <p:cxnSp>
          <p:nvCxnSpPr>
            <p:cNvPr id="23" name="Straight Connector 22"/>
            <p:cNvCxnSpPr/>
            <p:nvPr/>
          </p:nvCxnSpPr>
          <p:spPr>
            <a:xfrm rot="16200000" flipH="1">
              <a:off x="2217480" y="4026438"/>
              <a:ext cx="4711326" cy="228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2301"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45539"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04AA16C4-3EE2-C24F-9C29-76010F82C4D4}" type="datetimeFigureOut">
              <a:rPr lang="en-US" smtClean="0">
                <a:solidFill>
                  <a:srgbClr val="73978F">
                    <a:lumMod val="60000"/>
                    <a:lumOff val="40000"/>
                  </a:srgbClr>
                </a:solidFill>
              </a:rPr>
              <a:pPr/>
              <a:t>10/25/16</a:t>
            </a:fld>
            <a:endParaRPr lang="en-US" dirty="0">
              <a:solidFill>
                <a:srgbClr val="73978F">
                  <a:lumMod val="60000"/>
                  <a:lumOff val="40000"/>
                </a:srgbClr>
              </a:solidFill>
            </a:endParaRPr>
          </a:p>
        </p:txBody>
      </p:sp>
      <p:sp>
        <p:nvSpPr>
          <p:cNvPr id="8" name="Footer Placeholder 7"/>
          <p:cNvSpPr>
            <a:spLocks noGrp="1"/>
          </p:cNvSpPr>
          <p:nvPr>
            <p:ph type="ftr" sz="quarter" idx="11"/>
          </p:nvPr>
        </p:nvSpPr>
        <p:spPr/>
        <p:txBody>
          <a:bodyPr/>
          <a:lstStyle/>
          <a:p>
            <a:endParaRPr lang="en-US" dirty="0">
              <a:solidFill>
                <a:srgbClr val="73978F">
                  <a:lumMod val="60000"/>
                  <a:lumOff val="40000"/>
                </a:srgbClr>
              </a:solidFill>
            </a:endParaRPr>
          </a:p>
        </p:txBody>
      </p:sp>
      <p:sp>
        <p:nvSpPr>
          <p:cNvPr id="9" name="Slide Number Placeholder 8"/>
          <p:cNvSpPr>
            <a:spLocks noGrp="1"/>
          </p:cNvSpPr>
          <p:nvPr>
            <p:ph type="sldNum" sz="quarter" idx="12"/>
          </p:nvPr>
        </p:nvSpPr>
        <p:spPr/>
        <p:txBody>
          <a:bodyPr/>
          <a:lstStyle/>
          <a:p>
            <a:fld id="{76496336-930A-7A44-87D0-4C0729C27C51}" type="slidenum">
              <a:rPr lang="en-US" smtClean="0">
                <a:solidFill>
                  <a:srgbClr val="73978F">
                    <a:lumMod val="60000"/>
                    <a:lumOff val="40000"/>
                  </a:srgbClr>
                </a:solidFill>
                <a:latin typeface="Calisto MT"/>
              </a:rPr>
              <a:pPr/>
              <a:t>‹#›</a:t>
            </a:fld>
            <a:endParaRPr lang="en-US" dirty="0">
              <a:solidFill>
                <a:srgbClr val="73978F">
                  <a:lumMod val="60000"/>
                  <a:lumOff val="40000"/>
                </a:srgbClr>
              </a:solidFill>
              <a:latin typeface="Calisto MT"/>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2" name="Group 11"/>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srgbClr val="FFFFFF"/>
                </a:solidFill>
                <a:latin typeface="Calisto MT"/>
              </a:endParaRPr>
            </a:p>
          </p:txBody>
        </p:sp>
        <p:grpSp>
          <p:nvGrpSpPr>
            <p:cNvPr id="14" name="Group 10"/>
            <p:cNvGrpSpPr/>
            <p:nvPr/>
          </p:nvGrpSpPr>
          <p:grpSpPr>
            <a:xfrm>
              <a:off x="256032" y="237744"/>
              <a:ext cx="8622792" cy="6364224"/>
              <a:chOff x="247157" y="247430"/>
              <a:chExt cx="8622792" cy="6364224"/>
            </a:xfrm>
          </p:grpSpPr>
          <p:sp>
            <p:nvSpPr>
              <p:cNvPr id="15" name="Rectangle 14"/>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cxnSp>
            <p:nvCxnSpPr>
              <p:cNvPr id="16" name="Straight Connector 15"/>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4AA16C4-3EE2-C24F-9C29-76010F82C4D4}" type="datetimeFigureOut">
              <a:rPr lang="en-US" smtClean="0">
                <a:solidFill>
                  <a:srgbClr val="73978F">
                    <a:lumMod val="60000"/>
                    <a:lumOff val="40000"/>
                  </a:srgbClr>
                </a:solidFill>
              </a:rPr>
              <a:pPr/>
              <a:t>10/25/16</a:t>
            </a:fld>
            <a:endParaRPr lang="en-US" dirty="0">
              <a:solidFill>
                <a:srgbClr val="73978F">
                  <a:lumMod val="60000"/>
                  <a:lumOff val="40000"/>
                </a:srgbClr>
              </a:solidFill>
            </a:endParaRPr>
          </a:p>
        </p:txBody>
      </p:sp>
      <p:sp>
        <p:nvSpPr>
          <p:cNvPr id="4" name="Footer Placeholder 3"/>
          <p:cNvSpPr>
            <a:spLocks noGrp="1"/>
          </p:cNvSpPr>
          <p:nvPr>
            <p:ph type="ftr" sz="quarter" idx="11"/>
          </p:nvPr>
        </p:nvSpPr>
        <p:spPr/>
        <p:txBody>
          <a:bodyPr/>
          <a:lstStyle/>
          <a:p>
            <a:endParaRPr lang="en-US" dirty="0">
              <a:solidFill>
                <a:srgbClr val="73978F">
                  <a:lumMod val="60000"/>
                  <a:lumOff val="40000"/>
                </a:srgbClr>
              </a:solidFill>
            </a:endParaRPr>
          </a:p>
        </p:txBody>
      </p:sp>
      <p:sp>
        <p:nvSpPr>
          <p:cNvPr id="5" name="Slide Number Placeholder 4"/>
          <p:cNvSpPr>
            <a:spLocks noGrp="1"/>
          </p:cNvSpPr>
          <p:nvPr>
            <p:ph type="sldNum" sz="quarter" idx="12"/>
          </p:nvPr>
        </p:nvSpPr>
        <p:spPr/>
        <p:txBody>
          <a:bodyPr/>
          <a:lstStyle/>
          <a:p>
            <a:fld id="{76496336-930A-7A44-87D0-4C0729C27C51}" type="slidenum">
              <a:rPr lang="en-US" smtClean="0">
                <a:solidFill>
                  <a:srgbClr val="73978F">
                    <a:lumMod val="60000"/>
                    <a:lumOff val="40000"/>
                  </a:srgbClr>
                </a:solidFill>
                <a:latin typeface="Calisto MT"/>
              </a:rPr>
              <a:pPr/>
              <a:t>‹#›</a:t>
            </a:fld>
            <a:endParaRPr lang="en-US" dirty="0">
              <a:solidFill>
                <a:srgbClr val="73978F">
                  <a:lumMod val="60000"/>
                  <a:lumOff val="40000"/>
                </a:srgbClr>
              </a:solidFill>
              <a:latin typeface="Calisto M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6"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38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10513" y="5624513"/>
            <a:ext cx="1233487"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5400000">
            <a:off x="-3586549" y="3073584"/>
            <a:ext cx="7553722" cy="772963"/>
          </a:xfrm>
        </p:spPr>
        <p:txBody>
          <a:bodyPr anchor="b"/>
          <a:lstStyle>
            <a:lvl1pPr algn="ctr">
              <a:defRPr sz="6000" b="0" i="0">
                <a:solidFill>
                  <a:schemeClr val="tx2"/>
                </a:solidFill>
                <a:latin typeface="Helvetica Neue Thin" charset="0"/>
                <a:ea typeface="Helvetica Neue Thin" charset="0"/>
                <a:cs typeface="Helvetica Neue Thin" charset="0"/>
              </a:defRPr>
            </a:lvl1pPr>
          </a:lstStyle>
          <a:p>
            <a:r>
              <a:rPr lang="en-US" smtClean="0"/>
              <a:t>Click to edit Master title style</a:t>
            </a:r>
            <a:endParaRPr lang="en-US" dirty="0"/>
          </a:p>
        </p:txBody>
      </p:sp>
      <p:sp>
        <p:nvSpPr>
          <p:cNvPr id="9" name="Content Placeholder 2"/>
          <p:cNvSpPr>
            <a:spLocks noGrp="1"/>
          </p:cNvSpPr>
          <p:nvPr>
            <p:ph idx="11"/>
          </p:nvPr>
        </p:nvSpPr>
        <p:spPr>
          <a:xfrm>
            <a:off x="5150030" y="1646850"/>
            <a:ext cx="3467339" cy="447498"/>
          </a:xfrm>
        </p:spPr>
        <p:txBody>
          <a:bodyPr tIns="0" anchor="ctr">
            <a:noAutofit/>
          </a:bodyPr>
          <a:lstStyle>
            <a:lvl1pPr marL="0" indent="0">
              <a:lnSpc>
                <a:spcPct val="200000"/>
              </a:lnSpc>
              <a:buNone/>
              <a:defRPr sz="2000" b="0" i="0">
                <a:latin typeface="Helvetica Neue Light" charset="0"/>
                <a:ea typeface="Helvetica Neue Light" charset="0"/>
                <a:cs typeface="Helvetica Neue Light" charset="0"/>
              </a:defRPr>
            </a:lvl1pPr>
            <a:lvl2pPr marL="685800" indent="-228600">
              <a:lnSpc>
                <a:spcPct val="200000"/>
              </a:lnSpc>
              <a:buFont typeface="Wingdings" charset="2"/>
              <a:buChar char="§"/>
              <a:defRPr b="0" i="0">
                <a:latin typeface="Helvetica Neue Light" charset="0"/>
                <a:ea typeface="Helvetica Neue Light" charset="0"/>
                <a:cs typeface="Helvetica Neue Light" charset="0"/>
              </a:defRPr>
            </a:lvl2pPr>
            <a:lvl3pPr marL="1143000" indent="-228600">
              <a:lnSpc>
                <a:spcPct val="200000"/>
              </a:lnSpc>
              <a:buFont typeface="Wingdings" charset="2"/>
              <a:buChar char="§"/>
              <a:defRPr b="0" i="0">
                <a:latin typeface="Helvetica Neue Light" charset="0"/>
                <a:ea typeface="Helvetica Neue Light" charset="0"/>
                <a:cs typeface="Helvetica Neue Light" charset="0"/>
              </a:defRPr>
            </a:lvl3pPr>
            <a:lvl4pPr marL="1600200" indent="-228600">
              <a:lnSpc>
                <a:spcPct val="200000"/>
              </a:lnSpc>
              <a:buFont typeface="Wingdings" charset="2"/>
              <a:buChar char="§"/>
              <a:defRPr b="0" i="0">
                <a:latin typeface="Helvetica Neue Light" charset="0"/>
                <a:ea typeface="Helvetica Neue Light" charset="0"/>
                <a:cs typeface="Helvetica Neue Light" charset="0"/>
              </a:defRPr>
            </a:lvl4pPr>
            <a:lvl5pPr marL="2057400" indent="-228600">
              <a:lnSpc>
                <a:spcPct val="200000"/>
              </a:lnSpc>
              <a:buFont typeface="Wingdings" charset="2"/>
              <a:buChar char="§"/>
              <a:defRPr/>
            </a:lvl5pPr>
          </a:lstStyle>
          <a:p>
            <a:pPr lvl="0"/>
            <a:r>
              <a:rPr lang="en-US" smtClean="0"/>
              <a:t>Click to edit Master text styles</a:t>
            </a:r>
          </a:p>
        </p:txBody>
      </p:sp>
      <p:sp>
        <p:nvSpPr>
          <p:cNvPr id="11" name="Content Placeholder 2"/>
          <p:cNvSpPr>
            <a:spLocks noGrp="1"/>
          </p:cNvSpPr>
          <p:nvPr>
            <p:ph idx="13"/>
          </p:nvPr>
        </p:nvSpPr>
        <p:spPr>
          <a:xfrm>
            <a:off x="4891470" y="2268813"/>
            <a:ext cx="3467339" cy="447498"/>
          </a:xfrm>
        </p:spPr>
        <p:txBody>
          <a:bodyPr tIns="0" anchor="ctr">
            <a:noAutofit/>
          </a:bodyPr>
          <a:lstStyle>
            <a:lvl1pPr marL="0" indent="0">
              <a:lnSpc>
                <a:spcPct val="200000"/>
              </a:lnSpc>
              <a:buNone/>
              <a:defRPr sz="2000" b="0" i="0">
                <a:latin typeface="Helvetica Neue Light" charset="0"/>
                <a:ea typeface="Helvetica Neue Light" charset="0"/>
                <a:cs typeface="Helvetica Neue Light" charset="0"/>
              </a:defRPr>
            </a:lvl1pPr>
            <a:lvl2pPr marL="685800" indent="-228600">
              <a:lnSpc>
                <a:spcPct val="200000"/>
              </a:lnSpc>
              <a:buFont typeface="Wingdings" charset="2"/>
              <a:buChar char="§"/>
              <a:defRPr b="0" i="0">
                <a:latin typeface="Helvetica Neue Light" charset="0"/>
                <a:ea typeface="Helvetica Neue Light" charset="0"/>
                <a:cs typeface="Helvetica Neue Light" charset="0"/>
              </a:defRPr>
            </a:lvl2pPr>
            <a:lvl3pPr marL="1143000" indent="-228600">
              <a:lnSpc>
                <a:spcPct val="200000"/>
              </a:lnSpc>
              <a:buFont typeface="Wingdings" charset="2"/>
              <a:buChar char="§"/>
              <a:defRPr b="0" i="0">
                <a:latin typeface="Helvetica Neue Light" charset="0"/>
                <a:ea typeface="Helvetica Neue Light" charset="0"/>
                <a:cs typeface="Helvetica Neue Light" charset="0"/>
              </a:defRPr>
            </a:lvl3pPr>
            <a:lvl4pPr marL="1600200" indent="-228600">
              <a:lnSpc>
                <a:spcPct val="200000"/>
              </a:lnSpc>
              <a:buFont typeface="Wingdings" charset="2"/>
              <a:buChar char="§"/>
              <a:defRPr b="0" i="0">
                <a:latin typeface="Helvetica Neue Light" charset="0"/>
                <a:ea typeface="Helvetica Neue Light" charset="0"/>
                <a:cs typeface="Helvetica Neue Light" charset="0"/>
              </a:defRPr>
            </a:lvl4pPr>
            <a:lvl5pPr marL="2057400" indent="-228600">
              <a:lnSpc>
                <a:spcPct val="200000"/>
              </a:lnSpc>
              <a:buFont typeface="Wingdings" charset="2"/>
              <a:buChar char="§"/>
              <a:defRPr/>
            </a:lvl5pPr>
          </a:lstStyle>
          <a:p>
            <a:pPr lvl="0"/>
            <a:r>
              <a:rPr lang="en-US" smtClean="0"/>
              <a:t>Click to edit Master text styles</a:t>
            </a:r>
          </a:p>
        </p:txBody>
      </p:sp>
      <p:sp>
        <p:nvSpPr>
          <p:cNvPr id="13" name="Content Placeholder 2"/>
          <p:cNvSpPr>
            <a:spLocks noGrp="1"/>
          </p:cNvSpPr>
          <p:nvPr>
            <p:ph idx="15"/>
          </p:nvPr>
        </p:nvSpPr>
        <p:spPr>
          <a:xfrm>
            <a:off x="4756559" y="2886622"/>
            <a:ext cx="3467339" cy="447498"/>
          </a:xfrm>
        </p:spPr>
        <p:txBody>
          <a:bodyPr tIns="0" anchor="ctr">
            <a:noAutofit/>
          </a:bodyPr>
          <a:lstStyle>
            <a:lvl1pPr marL="0" indent="0">
              <a:lnSpc>
                <a:spcPct val="200000"/>
              </a:lnSpc>
              <a:buNone/>
              <a:defRPr sz="2000" b="0" i="0">
                <a:latin typeface="Helvetica Neue Light" charset="0"/>
                <a:ea typeface="Helvetica Neue Light" charset="0"/>
                <a:cs typeface="Helvetica Neue Light" charset="0"/>
              </a:defRPr>
            </a:lvl1pPr>
            <a:lvl2pPr marL="685800" indent="-228600">
              <a:lnSpc>
                <a:spcPct val="200000"/>
              </a:lnSpc>
              <a:buFont typeface="Wingdings" charset="2"/>
              <a:buChar char="§"/>
              <a:defRPr b="0" i="0">
                <a:latin typeface="Helvetica Neue Light" charset="0"/>
                <a:ea typeface="Helvetica Neue Light" charset="0"/>
                <a:cs typeface="Helvetica Neue Light" charset="0"/>
              </a:defRPr>
            </a:lvl2pPr>
            <a:lvl3pPr marL="1143000" indent="-228600">
              <a:lnSpc>
                <a:spcPct val="200000"/>
              </a:lnSpc>
              <a:buFont typeface="Wingdings" charset="2"/>
              <a:buChar char="§"/>
              <a:defRPr b="0" i="0">
                <a:latin typeface="Helvetica Neue Light" charset="0"/>
                <a:ea typeface="Helvetica Neue Light" charset="0"/>
                <a:cs typeface="Helvetica Neue Light" charset="0"/>
              </a:defRPr>
            </a:lvl3pPr>
            <a:lvl4pPr marL="1600200" indent="-228600">
              <a:lnSpc>
                <a:spcPct val="200000"/>
              </a:lnSpc>
              <a:buFont typeface="Wingdings" charset="2"/>
              <a:buChar char="§"/>
              <a:defRPr b="0" i="0">
                <a:latin typeface="Helvetica Neue Light" charset="0"/>
                <a:ea typeface="Helvetica Neue Light" charset="0"/>
                <a:cs typeface="Helvetica Neue Light" charset="0"/>
              </a:defRPr>
            </a:lvl4pPr>
            <a:lvl5pPr marL="2057400" indent="-228600">
              <a:lnSpc>
                <a:spcPct val="200000"/>
              </a:lnSpc>
              <a:buFont typeface="Wingdings" charset="2"/>
              <a:buChar char="§"/>
              <a:defRPr/>
            </a:lvl5pPr>
          </a:lstStyle>
          <a:p>
            <a:pPr lvl="0"/>
            <a:r>
              <a:rPr lang="en-US" smtClean="0"/>
              <a:t>Click to edit Master text styles</a:t>
            </a:r>
          </a:p>
        </p:txBody>
      </p:sp>
      <p:sp>
        <p:nvSpPr>
          <p:cNvPr id="15" name="Content Placeholder 2"/>
          <p:cNvSpPr>
            <a:spLocks noGrp="1"/>
          </p:cNvSpPr>
          <p:nvPr>
            <p:ph idx="17"/>
          </p:nvPr>
        </p:nvSpPr>
        <p:spPr>
          <a:xfrm>
            <a:off x="4443957" y="3486617"/>
            <a:ext cx="3467339" cy="447498"/>
          </a:xfrm>
        </p:spPr>
        <p:txBody>
          <a:bodyPr tIns="0" anchor="ctr">
            <a:noAutofit/>
          </a:bodyPr>
          <a:lstStyle>
            <a:lvl1pPr marL="0" indent="0">
              <a:lnSpc>
                <a:spcPct val="200000"/>
              </a:lnSpc>
              <a:buNone/>
              <a:defRPr sz="2000" b="0" i="0">
                <a:latin typeface="Helvetica Neue Light" charset="0"/>
                <a:ea typeface="Helvetica Neue Light" charset="0"/>
                <a:cs typeface="Helvetica Neue Light" charset="0"/>
              </a:defRPr>
            </a:lvl1pPr>
            <a:lvl2pPr marL="685800" indent="-228600">
              <a:lnSpc>
                <a:spcPct val="200000"/>
              </a:lnSpc>
              <a:buFont typeface="Wingdings" charset="2"/>
              <a:buChar char="§"/>
              <a:defRPr b="0" i="0">
                <a:latin typeface="Helvetica Neue Light" charset="0"/>
                <a:ea typeface="Helvetica Neue Light" charset="0"/>
                <a:cs typeface="Helvetica Neue Light" charset="0"/>
              </a:defRPr>
            </a:lvl2pPr>
            <a:lvl3pPr marL="1143000" indent="-228600">
              <a:lnSpc>
                <a:spcPct val="200000"/>
              </a:lnSpc>
              <a:buFont typeface="Wingdings" charset="2"/>
              <a:buChar char="§"/>
              <a:defRPr b="0" i="0">
                <a:latin typeface="Helvetica Neue Light" charset="0"/>
                <a:ea typeface="Helvetica Neue Light" charset="0"/>
                <a:cs typeface="Helvetica Neue Light" charset="0"/>
              </a:defRPr>
            </a:lvl3pPr>
            <a:lvl4pPr marL="1600200" indent="-228600">
              <a:lnSpc>
                <a:spcPct val="200000"/>
              </a:lnSpc>
              <a:buFont typeface="Wingdings" charset="2"/>
              <a:buChar char="§"/>
              <a:defRPr b="0" i="0">
                <a:latin typeface="Helvetica Neue Light" charset="0"/>
                <a:ea typeface="Helvetica Neue Light" charset="0"/>
                <a:cs typeface="Helvetica Neue Light" charset="0"/>
              </a:defRPr>
            </a:lvl4pPr>
            <a:lvl5pPr marL="2057400" indent="-228600">
              <a:lnSpc>
                <a:spcPct val="200000"/>
              </a:lnSpc>
              <a:buFont typeface="Wingdings" charset="2"/>
              <a:buChar char="§"/>
              <a:defRPr/>
            </a:lvl5pPr>
          </a:lstStyle>
          <a:p>
            <a:pPr lvl="0"/>
            <a:r>
              <a:rPr lang="en-US" smtClean="0"/>
              <a:t>Click to edit Master text styles</a:t>
            </a:r>
          </a:p>
        </p:txBody>
      </p:sp>
      <p:sp>
        <p:nvSpPr>
          <p:cNvPr id="17" name="Content Placeholder 2"/>
          <p:cNvSpPr>
            <a:spLocks noGrp="1"/>
          </p:cNvSpPr>
          <p:nvPr>
            <p:ph idx="19"/>
          </p:nvPr>
        </p:nvSpPr>
        <p:spPr>
          <a:xfrm>
            <a:off x="4106646" y="4071153"/>
            <a:ext cx="3467339" cy="447498"/>
          </a:xfrm>
        </p:spPr>
        <p:txBody>
          <a:bodyPr tIns="0" anchor="ctr">
            <a:noAutofit/>
          </a:bodyPr>
          <a:lstStyle>
            <a:lvl1pPr marL="0" indent="0">
              <a:lnSpc>
                <a:spcPct val="200000"/>
              </a:lnSpc>
              <a:buNone/>
              <a:defRPr sz="2000" b="0" i="0">
                <a:latin typeface="Helvetica Neue Light" charset="0"/>
                <a:ea typeface="Helvetica Neue Light" charset="0"/>
                <a:cs typeface="Helvetica Neue Light" charset="0"/>
              </a:defRPr>
            </a:lvl1pPr>
            <a:lvl2pPr marL="685800" indent="-228600">
              <a:lnSpc>
                <a:spcPct val="200000"/>
              </a:lnSpc>
              <a:buFont typeface="Wingdings" charset="2"/>
              <a:buChar char="§"/>
              <a:defRPr b="0" i="0">
                <a:latin typeface="Helvetica Neue Light" charset="0"/>
                <a:ea typeface="Helvetica Neue Light" charset="0"/>
                <a:cs typeface="Helvetica Neue Light" charset="0"/>
              </a:defRPr>
            </a:lvl2pPr>
            <a:lvl3pPr marL="1143000" indent="-228600">
              <a:lnSpc>
                <a:spcPct val="200000"/>
              </a:lnSpc>
              <a:buFont typeface="Wingdings" charset="2"/>
              <a:buChar char="§"/>
              <a:defRPr b="0" i="0">
                <a:latin typeface="Helvetica Neue Light" charset="0"/>
                <a:ea typeface="Helvetica Neue Light" charset="0"/>
                <a:cs typeface="Helvetica Neue Light" charset="0"/>
              </a:defRPr>
            </a:lvl3pPr>
            <a:lvl4pPr marL="1600200" indent="-228600">
              <a:lnSpc>
                <a:spcPct val="200000"/>
              </a:lnSpc>
              <a:buFont typeface="Wingdings" charset="2"/>
              <a:buChar char="§"/>
              <a:defRPr b="0" i="0">
                <a:latin typeface="Helvetica Neue Light" charset="0"/>
                <a:ea typeface="Helvetica Neue Light" charset="0"/>
                <a:cs typeface="Helvetica Neue Light" charset="0"/>
              </a:defRPr>
            </a:lvl4pPr>
            <a:lvl5pPr marL="2057400" indent="-228600">
              <a:lnSpc>
                <a:spcPct val="200000"/>
              </a:lnSpc>
              <a:buFont typeface="Wingdings" charset="2"/>
              <a:buChar char="§"/>
              <a:defRPr/>
            </a:lvl5pPr>
          </a:lstStyle>
          <a:p>
            <a:pPr lvl="0"/>
            <a:r>
              <a:rPr lang="en-US" smtClean="0"/>
              <a:t>Click to edit Master text styles</a:t>
            </a:r>
          </a:p>
        </p:txBody>
      </p:sp>
      <p:sp>
        <p:nvSpPr>
          <p:cNvPr id="19" name="Content Placeholder 2"/>
          <p:cNvSpPr>
            <a:spLocks noGrp="1"/>
          </p:cNvSpPr>
          <p:nvPr>
            <p:ph idx="21"/>
          </p:nvPr>
        </p:nvSpPr>
        <p:spPr>
          <a:xfrm>
            <a:off x="3756920" y="4655689"/>
            <a:ext cx="3467339" cy="447498"/>
          </a:xfrm>
        </p:spPr>
        <p:txBody>
          <a:bodyPr tIns="0" anchor="ctr">
            <a:noAutofit/>
          </a:bodyPr>
          <a:lstStyle>
            <a:lvl1pPr marL="0" indent="0">
              <a:lnSpc>
                <a:spcPct val="200000"/>
              </a:lnSpc>
              <a:buNone/>
              <a:defRPr sz="2000" b="0" i="0">
                <a:latin typeface="Helvetica Neue Light" charset="0"/>
                <a:ea typeface="Helvetica Neue Light" charset="0"/>
                <a:cs typeface="Helvetica Neue Light" charset="0"/>
              </a:defRPr>
            </a:lvl1pPr>
            <a:lvl2pPr marL="685800" indent="-228600">
              <a:lnSpc>
                <a:spcPct val="200000"/>
              </a:lnSpc>
              <a:buFont typeface="Wingdings" charset="2"/>
              <a:buChar char="§"/>
              <a:defRPr b="0" i="0">
                <a:latin typeface="Helvetica Neue Light" charset="0"/>
                <a:ea typeface="Helvetica Neue Light" charset="0"/>
                <a:cs typeface="Helvetica Neue Light" charset="0"/>
              </a:defRPr>
            </a:lvl2pPr>
            <a:lvl3pPr marL="1143000" indent="-228600">
              <a:lnSpc>
                <a:spcPct val="200000"/>
              </a:lnSpc>
              <a:buFont typeface="Wingdings" charset="2"/>
              <a:buChar char="§"/>
              <a:defRPr b="0" i="0">
                <a:latin typeface="Helvetica Neue Light" charset="0"/>
                <a:ea typeface="Helvetica Neue Light" charset="0"/>
                <a:cs typeface="Helvetica Neue Light" charset="0"/>
              </a:defRPr>
            </a:lvl3pPr>
            <a:lvl4pPr marL="1600200" indent="-228600">
              <a:lnSpc>
                <a:spcPct val="200000"/>
              </a:lnSpc>
              <a:buFont typeface="Wingdings" charset="2"/>
              <a:buChar char="§"/>
              <a:defRPr b="0" i="0">
                <a:latin typeface="Helvetica Neue Light" charset="0"/>
                <a:ea typeface="Helvetica Neue Light" charset="0"/>
                <a:cs typeface="Helvetica Neue Light" charset="0"/>
              </a:defRPr>
            </a:lvl4pPr>
            <a:lvl5pPr marL="2057400" indent="-228600">
              <a:lnSpc>
                <a:spcPct val="200000"/>
              </a:lnSpc>
              <a:buFont typeface="Wingdings" charset="2"/>
              <a:buChar char="§"/>
              <a:defRPr/>
            </a:lvl5pPr>
          </a:lstStyle>
          <a:p>
            <a:pPr lvl="0"/>
            <a:r>
              <a:rPr lang="en-US" smtClean="0"/>
              <a:t>Click to edit Master text styles</a:t>
            </a:r>
          </a:p>
        </p:txBody>
      </p:sp>
      <p:sp>
        <p:nvSpPr>
          <p:cNvPr id="33" name="Content Placeholder 2"/>
          <p:cNvSpPr>
            <a:spLocks noGrp="1"/>
          </p:cNvSpPr>
          <p:nvPr>
            <p:ph idx="22"/>
          </p:nvPr>
        </p:nvSpPr>
        <p:spPr>
          <a:xfrm>
            <a:off x="2898646" y="1629774"/>
            <a:ext cx="672829" cy="447498"/>
          </a:xfrm>
        </p:spPr>
        <p:txBody>
          <a:bodyPr tIns="0" anchor="ctr">
            <a:noAutofit/>
          </a:bodyPr>
          <a:lstStyle>
            <a:lvl1pPr marL="0" indent="0" algn="r">
              <a:lnSpc>
                <a:spcPct val="200000"/>
              </a:lnSpc>
              <a:buFont typeface="Arial" charset="0"/>
              <a:buNone/>
              <a:defRPr sz="2000" b="0" i="0">
                <a:latin typeface="Helvetica Neue Light" charset="0"/>
                <a:ea typeface="Helvetica Neue Light" charset="0"/>
                <a:cs typeface="Helvetica Neue Light" charset="0"/>
              </a:defRPr>
            </a:lvl1pPr>
            <a:lvl2pPr marL="685800" indent="-228600">
              <a:lnSpc>
                <a:spcPct val="200000"/>
              </a:lnSpc>
              <a:buFont typeface="Wingdings" charset="2"/>
              <a:buChar char="§"/>
              <a:defRPr b="0" i="0">
                <a:latin typeface="Helvetica Neue Light" charset="0"/>
                <a:ea typeface="Helvetica Neue Light" charset="0"/>
                <a:cs typeface="Helvetica Neue Light" charset="0"/>
              </a:defRPr>
            </a:lvl2pPr>
            <a:lvl3pPr marL="1143000" indent="-228600">
              <a:lnSpc>
                <a:spcPct val="200000"/>
              </a:lnSpc>
              <a:buFont typeface="Wingdings" charset="2"/>
              <a:buChar char="§"/>
              <a:defRPr b="0" i="0">
                <a:latin typeface="Helvetica Neue Light" charset="0"/>
                <a:ea typeface="Helvetica Neue Light" charset="0"/>
                <a:cs typeface="Helvetica Neue Light" charset="0"/>
              </a:defRPr>
            </a:lvl3pPr>
            <a:lvl4pPr marL="1600200" indent="-228600">
              <a:lnSpc>
                <a:spcPct val="200000"/>
              </a:lnSpc>
              <a:buFont typeface="Wingdings" charset="2"/>
              <a:buChar char="§"/>
              <a:defRPr b="0" i="0">
                <a:latin typeface="Helvetica Neue Light" charset="0"/>
                <a:ea typeface="Helvetica Neue Light" charset="0"/>
                <a:cs typeface="Helvetica Neue Light" charset="0"/>
              </a:defRPr>
            </a:lvl4pPr>
            <a:lvl5pPr marL="2057400" indent="-228600">
              <a:lnSpc>
                <a:spcPct val="200000"/>
              </a:lnSpc>
              <a:buFont typeface="Wingdings" charset="2"/>
              <a:buChar char="§"/>
              <a:defRPr/>
            </a:lvl5pPr>
          </a:lstStyle>
          <a:p>
            <a:pPr lvl="0"/>
            <a:r>
              <a:rPr lang="en-US" smtClean="0"/>
              <a:t>Click to edit Master text styles</a:t>
            </a:r>
          </a:p>
        </p:txBody>
      </p:sp>
      <p:sp>
        <p:nvSpPr>
          <p:cNvPr id="34" name="Content Placeholder 2"/>
          <p:cNvSpPr>
            <a:spLocks noGrp="1"/>
          </p:cNvSpPr>
          <p:nvPr>
            <p:ph idx="23"/>
          </p:nvPr>
        </p:nvSpPr>
        <p:spPr>
          <a:xfrm>
            <a:off x="2562231" y="2268813"/>
            <a:ext cx="672829" cy="447498"/>
          </a:xfrm>
        </p:spPr>
        <p:txBody>
          <a:bodyPr tIns="0" anchor="ctr">
            <a:noAutofit/>
          </a:bodyPr>
          <a:lstStyle>
            <a:lvl1pPr marL="0" indent="0" algn="r">
              <a:lnSpc>
                <a:spcPct val="200000"/>
              </a:lnSpc>
              <a:buFont typeface="Arial" charset="0"/>
              <a:buNone/>
              <a:defRPr sz="2000" b="0" i="0">
                <a:latin typeface="Helvetica Neue Light" charset="0"/>
                <a:ea typeface="Helvetica Neue Light" charset="0"/>
                <a:cs typeface="Helvetica Neue Light" charset="0"/>
              </a:defRPr>
            </a:lvl1pPr>
            <a:lvl2pPr marL="685800" indent="-228600">
              <a:lnSpc>
                <a:spcPct val="200000"/>
              </a:lnSpc>
              <a:buFont typeface="Wingdings" charset="2"/>
              <a:buChar char="§"/>
              <a:defRPr b="0" i="0">
                <a:latin typeface="Helvetica Neue Light" charset="0"/>
                <a:ea typeface="Helvetica Neue Light" charset="0"/>
                <a:cs typeface="Helvetica Neue Light" charset="0"/>
              </a:defRPr>
            </a:lvl2pPr>
            <a:lvl3pPr marL="1143000" indent="-228600">
              <a:lnSpc>
                <a:spcPct val="200000"/>
              </a:lnSpc>
              <a:buFont typeface="Wingdings" charset="2"/>
              <a:buChar char="§"/>
              <a:defRPr b="0" i="0">
                <a:latin typeface="Helvetica Neue Light" charset="0"/>
                <a:ea typeface="Helvetica Neue Light" charset="0"/>
                <a:cs typeface="Helvetica Neue Light" charset="0"/>
              </a:defRPr>
            </a:lvl3pPr>
            <a:lvl4pPr marL="1600200" indent="-228600">
              <a:lnSpc>
                <a:spcPct val="200000"/>
              </a:lnSpc>
              <a:buFont typeface="Wingdings" charset="2"/>
              <a:buChar char="§"/>
              <a:defRPr b="0" i="0">
                <a:latin typeface="Helvetica Neue Light" charset="0"/>
                <a:ea typeface="Helvetica Neue Light" charset="0"/>
                <a:cs typeface="Helvetica Neue Light" charset="0"/>
              </a:defRPr>
            </a:lvl4pPr>
            <a:lvl5pPr marL="2057400" indent="-228600">
              <a:lnSpc>
                <a:spcPct val="200000"/>
              </a:lnSpc>
              <a:buFont typeface="Wingdings" charset="2"/>
              <a:buChar char="§"/>
              <a:defRPr/>
            </a:lvl5pPr>
          </a:lstStyle>
          <a:p>
            <a:pPr lvl="0"/>
            <a:r>
              <a:rPr lang="en-US" smtClean="0"/>
              <a:t>Click to edit Master text styles</a:t>
            </a:r>
          </a:p>
        </p:txBody>
      </p:sp>
      <p:sp>
        <p:nvSpPr>
          <p:cNvPr id="35" name="Content Placeholder 2"/>
          <p:cNvSpPr>
            <a:spLocks noGrp="1"/>
          </p:cNvSpPr>
          <p:nvPr>
            <p:ph idx="24"/>
          </p:nvPr>
        </p:nvSpPr>
        <p:spPr>
          <a:xfrm>
            <a:off x="2397717" y="2864440"/>
            <a:ext cx="672829" cy="447498"/>
          </a:xfrm>
        </p:spPr>
        <p:txBody>
          <a:bodyPr tIns="0" anchor="ctr">
            <a:noAutofit/>
          </a:bodyPr>
          <a:lstStyle>
            <a:lvl1pPr marL="0" indent="0" algn="r">
              <a:lnSpc>
                <a:spcPct val="200000"/>
              </a:lnSpc>
              <a:buFont typeface="Arial" charset="0"/>
              <a:buNone/>
              <a:defRPr sz="2000" b="0" i="0">
                <a:latin typeface="Helvetica Neue Light" charset="0"/>
                <a:ea typeface="Helvetica Neue Light" charset="0"/>
                <a:cs typeface="Helvetica Neue Light" charset="0"/>
              </a:defRPr>
            </a:lvl1pPr>
            <a:lvl2pPr marL="685800" indent="-228600">
              <a:lnSpc>
                <a:spcPct val="200000"/>
              </a:lnSpc>
              <a:buFont typeface="Wingdings" charset="2"/>
              <a:buChar char="§"/>
              <a:defRPr b="0" i="0">
                <a:latin typeface="Helvetica Neue Light" charset="0"/>
                <a:ea typeface="Helvetica Neue Light" charset="0"/>
                <a:cs typeface="Helvetica Neue Light" charset="0"/>
              </a:defRPr>
            </a:lvl2pPr>
            <a:lvl3pPr marL="1143000" indent="-228600">
              <a:lnSpc>
                <a:spcPct val="200000"/>
              </a:lnSpc>
              <a:buFont typeface="Wingdings" charset="2"/>
              <a:buChar char="§"/>
              <a:defRPr b="0" i="0">
                <a:latin typeface="Helvetica Neue Light" charset="0"/>
                <a:ea typeface="Helvetica Neue Light" charset="0"/>
                <a:cs typeface="Helvetica Neue Light" charset="0"/>
              </a:defRPr>
            </a:lvl3pPr>
            <a:lvl4pPr marL="1600200" indent="-228600">
              <a:lnSpc>
                <a:spcPct val="200000"/>
              </a:lnSpc>
              <a:buFont typeface="Wingdings" charset="2"/>
              <a:buChar char="§"/>
              <a:defRPr b="0" i="0">
                <a:latin typeface="Helvetica Neue Light" charset="0"/>
                <a:ea typeface="Helvetica Neue Light" charset="0"/>
                <a:cs typeface="Helvetica Neue Light" charset="0"/>
              </a:defRPr>
            </a:lvl4pPr>
            <a:lvl5pPr marL="2057400" indent="-228600">
              <a:lnSpc>
                <a:spcPct val="200000"/>
              </a:lnSpc>
              <a:buFont typeface="Wingdings" charset="2"/>
              <a:buChar char="§"/>
              <a:defRPr/>
            </a:lvl5pPr>
          </a:lstStyle>
          <a:p>
            <a:pPr lvl="0"/>
            <a:r>
              <a:rPr lang="en-US" smtClean="0"/>
              <a:t>Click to edit Master text styles</a:t>
            </a:r>
          </a:p>
        </p:txBody>
      </p:sp>
      <p:sp>
        <p:nvSpPr>
          <p:cNvPr id="36" name="Content Placeholder 2"/>
          <p:cNvSpPr>
            <a:spLocks noGrp="1"/>
          </p:cNvSpPr>
          <p:nvPr>
            <p:ph idx="25"/>
          </p:nvPr>
        </p:nvSpPr>
        <p:spPr>
          <a:xfrm>
            <a:off x="2061302" y="3471158"/>
            <a:ext cx="672829" cy="447498"/>
          </a:xfrm>
        </p:spPr>
        <p:txBody>
          <a:bodyPr tIns="0" anchor="ctr">
            <a:noAutofit/>
          </a:bodyPr>
          <a:lstStyle>
            <a:lvl1pPr marL="0" indent="0" algn="r">
              <a:lnSpc>
                <a:spcPct val="200000"/>
              </a:lnSpc>
              <a:buFont typeface="Arial" charset="0"/>
              <a:buNone/>
              <a:defRPr sz="2000" b="0" i="0">
                <a:latin typeface="Helvetica Neue Light" charset="0"/>
                <a:ea typeface="Helvetica Neue Light" charset="0"/>
                <a:cs typeface="Helvetica Neue Light" charset="0"/>
              </a:defRPr>
            </a:lvl1pPr>
            <a:lvl2pPr marL="685800" indent="-228600">
              <a:lnSpc>
                <a:spcPct val="200000"/>
              </a:lnSpc>
              <a:buFont typeface="Wingdings" charset="2"/>
              <a:buChar char="§"/>
              <a:defRPr b="0" i="0">
                <a:latin typeface="Helvetica Neue Light" charset="0"/>
                <a:ea typeface="Helvetica Neue Light" charset="0"/>
                <a:cs typeface="Helvetica Neue Light" charset="0"/>
              </a:defRPr>
            </a:lvl2pPr>
            <a:lvl3pPr marL="1143000" indent="-228600">
              <a:lnSpc>
                <a:spcPct val="200000"/>
              </a:lnSpc>
              <a:buFont typeface="Wingdings" charset="2"/>
              <a:buChar char="§"/>
              <a:defRPr b="0" i="0">
                <a:latin typeface="Helvetica Neue Light" charset="0"/>
                <a:ea typeface="Helvetica Neue Light" charset="0"/>
                <a:cs typeface="Helvetica Neue Light" charset="0"/>
              </a:defRPr>
            </a:lvl3pPr>
            <a:lvl4pPr marL="1600200" indent="-228600">
              <a:lnSpc>
                <a:spcPct val="200000"/>
              </a:lnSpc>
              <a:buFont typeface="Wingdings" charset="2"/>
              <a:buChar char="§"/>
              <a:defRPr b="0" i="0">
                <a:latin typeface="Helvetica Neue Light" charset="0"/>
                <a:ea typeface="Helvetica Neue Light" charset="0"/>
                <a:cs typeface="Helvetica Neue Light" charset="0"/>
              </a:defRPr>
            </a:lvl4pPr>
            <a:lvl5pPr marL="2057400" indent="-228600">
              <a:lnSpc>
                <a:spcPct val="200000"/>
              </a:lnSpc>
              <a:buFont typeface="Wingdings" charset="2"/>
              <a:buChar char="§"/>
              <a:defRPr/>
            </a:lvl5pPr>
          </a:lstStyle>
          <a:p>
            <a:pPr lvl="0"/>
            <a:r>
              <a:rPr lang="en-US" smtClean="0"/>
              <a:t>Click to edit Master text styles</a:t>
            </a:r>
          </a:p>
        </p:txBody>
      </p:sp>
      <p:sp>
        <p:nvSpPr>
          <p:cNvPr id="37" name="Content Placeholder 2"/>
          <p:cNvSpPr>
            <a:spLocks noGrp="1"/>
          </p:cNvSpPr>
          <p:nvPr>
            <p:ph idx="26"/>
          </p:nvPr>
        </p:nvSpPr>
        <p:spPr>
          <a:xfrm>
            <a:off x="1775032" y="4055694"/>
            <a:ext cx="672829" cy="447498"/>
          </a:xfrm>
        </p:spPr>
        <p:txBody>
          <a:bodyPr tIns="0" anchor="ctr">
            <a:noAutofit/>
          </a:bodyPr>
          <a:lstStyle>
            <a:lvl1pPr marL="0" indent="0" algn="r">
              <a:lnSpc>
                <a:spcPct val="200000"/>
              </a:lnSpc>
              <a:buFont typeface="Arial" charset="0"/>
              <a:buNone/>
              <a:defRPr sz="2000" b="0" i="0">
                <a:latin typeface="Helvetica Neue Light" charset="0"/>
                <a:ea typeface="Helvetica Neue Light" charset="0"/>
                <a:cs typeface="Helvetica Neue Light" charset="0"/>
              </a:defRPr>
            </a:lvl1pPr>
            <a:lvl2pPr marL="685800" indent="-228600">
              <a:lnSpc>
                <a:spcPct val="200000"/>
              </a:lnSpc>
              <a:buFont typeface="Wingdings" charset="2"/>
              <a:buChar char="§"/>
              <a:defRPr b="0" i="0">
                <a:latin typeface="Helvetica Neue Light" charset="0"/>
                <a:ea typeface="Helvetica Neue Light" charset="0"/>
                <a:cs typeface="Helvetica Neue Light" charset="0"/>
              </a:defRPr>
            </a:lvl2pPr>
            <a:lvl3pPr marL="1143000" indent="-228600">
              <a:lnSpc>
                <a:spcPct val="200000"/>
              </a:lnSpc>
              <a:buFont typeface="Wingdings" charset="2"/>
              <a:buChar char="§"/>
              <a:defRPr b="0" i="0">
                <a:latin typeface="Helvetica Neue Light" charset="0"/>
                <a:ea typeface="Helvetica Neue Light" charset="0"/>
                <a:cs typeface="Helvetica Neue Light" charset="0"/>
              </a:defRPr>
            </a:lvl3pPr>
            <a:lvl4pPr marL="1600200" indent="-228600">
              <a:lnSpc>
                <a:spcPct val="200000"/>
              </a:lnSpc>
              <a:buFont typeface="Wingdings" charset="2"/>
              <a:buChar char="§"/>
              <a:defRPr b="0" i="0">
                <a:latin typeface="Helvetica Neue Light" charset="0"/>
                <a:ea typeface="Helvetica Neue Light" charset="0"/>
                <a:cs typeface="Helvetica Neue Light" charset="0"/>
              </a:defRPr>
            </a:lvl4pPr>
            <a:lvl5pPr marL="2057400" indent="-228600">
              <a:lnSpc>
                <a:spcPct val="200000"/>
              </a:lnSpc>
              <a:buFont typeface="Wingdings" charset="2"/>
              <a:buChar char="§"/>
              <a:defRPr/>
            </a:lvl5pPr>
          </a:lstStyle>
          <a:p>
            <a:pPr lvl="0"/>
            <a:r>
              <a:rPr lang="en-US" smtClean="0"/>
              <a:t>Click to edit Master text styles</a:t>
            </a:r>
          </a:p>
        </p:txBody>
      </p:sp>
      <p:sp>
        <p:nvSpPr>
          <p:cNvPr id="38" name="Content Placeholder 2"/>
          <p:cNvSpPr>
            <a:spLocks noGrp="1"/>
          </p:cNvSpPr>
          <p:nvPr>
            <p:ph idx="27"/>
          </p:nvPr>
        </p:nvSpPr>
        <p:spPr>
          <a:xfrm>
            <a:off x="1559780" y="4651320"/>
            <a:ext cx="672829" cy="447498"/>
          </a:xfrm>
        </p:spPr>
        <p:txBody>
          <a:bodyPr tIns="0" anchor="ctr">
            <a:noAutofit/>
          </a:bodyPr>
          <a:lstStyle>
            <a:lvl1pPr marL="0" indent="0" algn="r">
              <a:lnSpc>
                <a:spcPct val="200000"/>
              </a:lnSpc>
              <a:buFont typeface="Arial" charset="0"/>
              <a:buNone/>
              <a:defRPr sz="2000" b="0" i="0">
                <a:latin typeface="Helvetica Neue Light" charset="0"/>
                <a:ea typeface="Helvetica Neue Light" charset="0"/>
                <a:cs typeface="Helvetica Neue Light" charset="0"/>
              </a:defRPr>
            </a:lvl1pPr>
            <a:lvl2pPr marL="685800" indent="-228600">
              <a:lnSpc>
                <a:spcPct val="200000"/>
              </a:lnSpc>
              <a:buFont typeface="Wingdings" charset="2"/>
              <a:buChar char="§"/>
              <a:defRPr b="0" i="0">
                <a:latin typeface="Helvetica Neue Light" charset="0"/>
                <a:ea typeface="Helvetica Neue Light" charset="0"/>
                <a:cs typeface="Helvetica Neue Light" charset="0"/>
              </a:defRPr>
            </a:lvl2pPr>
            <a:lvl3pPr marL="1143000" indent="-228600">
              <a:lnSpc>
                <a:spcPct val="200000"/>
              </a:lnSpc>
              <a:buFont typeface="Wingdings" charset="2"/>
              <a:buChar char="§"/>
              <a:defRPr b="0" i="0">
                <a:latin typeface="Helvetica Neue Light" charset="0"/>
                <a:ea typeface="Helvetica Neue Light" charset="0"/>
                <a:cs typeface="Helvetica Neue Light" charset="0"/>
              </a:defRPr>
            </a:lvl3pPr>
            <a:lvl4pPr marL="1600200" indent="-228600">
              <a:lnSpc>
                <a:spcPct val="200000"/>
              </a:lnSpc>
              <a:buFont typeface="Wingdings" charset="2"/>
              <a:buChar char="§"/>
              <a:defRPr b="0" i="0">
                <a:latin typeface="Helvetica Neue Light" charset="0"/>
                <a:ea typeface="Helvetica Neue Light" charset="0"/>
                <a:cs typeface="Helvetica Neue Light" charset="0"/>
              </a:defRPr>
            </a:lvl4pPr>
            <a:lvl5pPr marL="2057400" indent="-228600">
              <a:lnSpc>
                <a:spcPct val="200000"/>
              </a:lnSpc>
              <a:buFont typeface="Wingdings" charset="2"/>
              <a:buChar char="§"/>
              <a:defRPr/>
            </a:lvl5pPr>
          </a:lstStyle>
          <a:p>
            <a:pPr lvl="0"/>
            <a:r>
              <a:rPr lang="en-US" smtClean="0"/>
              <a:t>Click to edit Master text styles</a:t>
            </a:r>
          </a:p>
        </p:txBody>
      </p:sp>
    </p:spTree>
    <p:extLst>
      <p:ext uri="{BB962C8B-B14F-4D97-AF65-F5344CB8AC3E}">
        <p14:creationId xmlns:p14="http://schemas.microsoft.com/office/powerpoint/2010/main" val="342026019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sp>
          <p:nvSpPr>
            <p:cNvPr id="11" name="Rectangle 1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srgbClr val="FFFFFF"/>
                </a:solidFill>
                <a:latin typeface="Calisto MT"/>
              </a:endParaRPr>
            </a:p>
          </p:txBody>
        </p:sp>
        <p:grpSp>
          <p:nvGrpSpPr>
            <p:cNvPr id="12" name="Group 10"/>
            <p:cNvGrpSpPr/>
            <p:nvPr/>
          </p:nvGrpSpPr>
          <p:grpSpPr>
            <a:xfrm>
              <a:off x="256032" y="237744"/>
              <a:ext cx="8622792" cy="6364224"/>
              <a:chOff x="247157" y="247430"/>
              <a:chExt cx="8622792" cy="6364224"/>
            </a:xfrm>
          </p:grpSpPr>
          <p:sp>
            <p:nvSpPr>
              <p:cNvPr id="13" name="Rectangle 1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cxnSp>
            <p:nvCxnSpPr>
              <p:cNvPr id="14" name="Straight Connector 1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Date Placeholder 1"/>
          <p:cNvSpPr>
            <a:spLocks noGrp="1"/>
          </p:cNvSpPr>
          <p:nvPr>
            <p:ph type="dt" sz="half" idx="10"/>
          </p:nvPr>
        </p:nvSpPr>
        <p:spPr/>
        <p:txBody>
          <a:bodyPr/>
          <a:lstStyle/>
          <a:p>
            <a:fld id="{04AA16C4-3EE2-C24F-9C29-76010F82C4D4}" type="datetimeFigureOut">
              <a:rPr lang="en-US" smtClean="0">
                <a:solidFill>
                  <a:srgbClr val="73978F">
                    <a:lumMod val="60000"/>
                    <a:lumOff val="40000"/>
                  </a:srgbClr>
                </a:solidFill>
              </a:rPr>
              <a:pPr/>
              <a:t>10/25/16</a:t>
            </a:fld>
            <a:endParaRPr lang="en-US" dirty="0">
              <a:solidFill>
                <a:srgbClr val="73978F">
                  <a:lumMod val="60000"/>
                  <a:lumOff val="40000"/>
                </a:srgbClr>
              </a:solidFill>
            </a:endParaRPr>
          </a:p>
        </p:txBody>
      </p:sp>
      <p:sp>
        <p:nvSpPr>
          <p:cNvPr id="3" name="Footer Placeholder 2"/>
          <p:cNvSpPr>
            <a:spLocks noGrp="1"/>
          </p:cNvSpPr>
          <p:nvPr>
            <p:ph type="ftr" sz="quarter" idx="11"/>
          </p:nvPr>
        </p:nvSpPr>
        <p:spPr/>
        <p:txBody>
          <a:bodyPr/>
          <a:lstStyle/>
          <a:p>
            <a:endParaRPr lang="en-US" dirty="0">
              <a:solidFill>
                <a:srgbClr val="73978F">
                  <a:lumMod val="60000"/>
                  <a:lumOff val="40000"/>
                </a:srgbClr>
              </a:solidFill>
            </a:endParaRPr>
          </a:p>
        </p:txBody>
      </p:sp>
      <p:sp>
        <p:nvSpPr>
          <p:cNvPr id="4" name="Slide Number Placeholder 3"/>
          <p:cNvSpPr>
            <a:spLocks noGrp="1"/>
          </p:cNvSpPr>
          <p:nvPr>
            <p:ph type="sldNum" sz="quarter" idx="12"/>
          </p:nvPr>
        </p:nvSpPr>
        <p:spPr/>
        <p:txBody>
          <a:bodyPr/>
          <a:lstStyle/>
          <a:p>
            <a:fld id="{76496336-930A-7A44-87D0-4C0729C27C51}" type="slidenum">
              <a:rPr lang="en-US" smtClean="0">
                <a:solidFill>
                  <a:srgbClr val="73978F">
                    <a:lumMod val="60000"/>
                    <a:lumOff val="40000"/>
                  </a:srgbClr>
                </a:solidFill>
                <a:latin typeface="Calisto MT"/>
              </a:rPr>
              <a:pPr/>
              <a:t>‹#›</a:t>
            </a:fld>
            <a:endParaRPr lang="en-US" dirty="0">
              <a:solidFill>
                <a:srgbClr val="73978F">
                  <a:lumMod val="60000"/>
                  <a:lumOff val="40000"/>
                </a:srgbClr>
              </a:solidFill>
              <a:latin typeface="Calisto M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7" name="Rectangle 1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srgbClr val="FFFFFF"/>
                  </a:solidFill>
                  <a:latin typeface="Calisto MT"/>
                </a:endParaRPr>
              </a:p>
            </p:txBody>
          </p:sp>
          <p:grpSp>
            <p:nvGrpSpPr>
              <p:cNvPr id="1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3" name="Rectangle 32"/>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grpSp>
      <p:sp>
        <p:nvSpPr>
          <p:cNvPr id="2" name="Title 1"/>
          <p:cNvSpPr>
            <a:spLocks noGrp="1"/>
          </p:cNvSpPr>
          <p:nvPr>
            <p:ph type="title"/>
          </p:nvPr>
        </p:nvSpPr>
        <p:spPr>
          <a:xfrm>
            <a:off x="530225" y="1169892"/>
            <a:ext cx="3008313" cy="914400"/>
          </a:xfrm>
        </p:spPr>
        <p:txBody>
          <a:bodyPr anchor="b">
            <a:normAutofit/>
          </a:bodyPr>
          <a:lstStyle>
            <a:lvl1pPr algn="l">
              <a:defRPr sz="2800" b="0"/>
            </a:lvl1pPr>
          </a:lstStyle>
          <a:p>
            <a:r>
              <a:rPr lang="en-US" smtClean="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0225" y="2147888"/>
            <a:ext cx="3008313" cy="3262313"/>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04AA16C4-3EE2-C24F-9C29-76010F82C4D4}" type="datetimeFigureOut">
              <a:rPr lang="en-US" smtClean="0">
                <a:solidFill>
                  <a:srgbClr val="73978F">
                    <a:lumMod val="60000"/>
                    <a:lumOff val="40000"/>
                  </a:srgbClr>
                </a:solidFill>
              </a:rPr>
              <a:pPr/>
              <a:t>10/25/16</a:t>
            </a:fld>
            <a:endParaRPr lang="en-US" dirty="0">
              <a:solidFill>
                <a:srgbClr val="73978F">
                  <a:lumMod val="60000"/>
                  <a:lumOff val="40000"/>
                </a:srgbClr>
              </a:solidFill>
            </a:endParaRPr>
          </a:p>
        </p:txBody>
      </p:sp>
      <p:sp>
        <p:nvSpPr>
          <p:cNvPr id="6" name="Footer Placeholder 5"/>
          <p:cNvSpPr>
            <a:spLocks noGrp="1"/>
          </p:cNvSpPr>
          <p:nvPr>
            <p:ph type="ftr" sz="quarter" idx="11"/>
          </p:nvPr>
        </p:nvSpPr>
        <p:spPr/>
        <p:txBody>
          <a:bodyPr/>
          <a:lstStyle/>
          <a:p>
            <a:endParaRPr lang="en-US" dirty="0">
              <a:solidFill>
                <a:srgbClr val="73978F">
                  <a:lumMod val="60000"/>
                  <a:lumOff val="40000"/>
                </a:srgbClr>
              </a:solidFill>
            </a:endParaRPr>
          </a:p>
        </p:txBody>
      </p:sp>
      <p:sp>
        <p:nvSpPr>
          <p:cNvPr id="7" name="Slide Number Placeholder 6"/>
          <p:cNvSpPr>
            <a:spLocks noGrp="1"/>
          </p:cNvSpPr>
          <p:nvPr>
            <p:ph type="sldNum" sz="quarter" idx="12"/>
          </p:nvPr>
        </p:nvSpPr>
        <p:spPr/>
        <p:txBody>
          <a:bodyPr/>
          <a:lstStyle/>
          <a:p>
            <a:fld id="{76496336-930A-7A44-87D0-4C0729C27C51}" type="slidenum">
              <a:rPr lang="en-US" smtClean="0">
                <a:solidFill>
                  <a:srgbClr val="73978F">
                    <a:lumMod val="60000"/>
                    <a:lumOff val="40000"/>
                  </a:srgbClr>
                </a:solidFill>
                <a:latin typeface="Calisto MT"/>
              </a:rPr>
              <a:pPr/>
              <a:t>‹#›</a:t>
            </a:fld>
            <a:endParaRPr lang="en-US" dirty="0">
              <a:solidFill>
                <a:srgbClr val="73978F">
                  <a:lumMod val="60000"/>
                  <a:lumOff val="40000"/>
                </a:srgbClr>
              </a:solidFill>
              <a:latin typeface="Calisto M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grpSp>
        <p:nvGrpSpPr>
          <p:cNvPr id="8" name="Group 7"/>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grpSp>
            <p:nvGrpSpPr>
              <p:cNvPr id="27" name="Group 26"/>
              <p:cNvGrpSpPr/>
              <p:nvPr/>
            </p:nvGrpSpPr>
            <p:grpSpPr>
              <a:xfrm>
                <a:off x="182880" y="173699"/>
                <a:ext cx="8778240" cy="6510602"/>
                <a:chOff x="182880" y="173699"/>
                <a:chExt cx="8778240" cy="6510602"/>
              </a:xfrm>
            </p:grpSpPr>
            <p:sp>
              <p:nvSpPr>
                <p:cNvPr id="29" name="Rectangle 2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srgbClr val="FFFFFF"/>
                    </a:solidFill>
                    <a:latin typeface="Calisto MT"/>
                  </a:endParaRPr>
                </a:p>
              </p:txBody>
            </p:sp>
            <p:grpSp>
              <p:nvGrpSpPr>
                <p:cNvPr id="30" name="Group 10"/>
                <p:cNvGrpSpPr/>
                <p:nvPr/>
              </p:nvGrpSpPr>
              <p:grpSpPr>
                <a:xfrm>
                  <a:off x="256032" y="237744"/>
                  <a:ext cx="8622792" cy="6364224"/>
                  <a:chOff x="247157" y="247430"/>
                  <a:chExt cx="8622792" cy="6364224"/>
                </a:xfrm>
              </p:grpSpPr>
              <p:sp>
                <p:nvSpPr>
                  <p:cNvPr id="31" name="Rectangle 30"/>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cxnSp>
                <p:nvCxnSpPr>
                  <p:cNvPr id="32" name="Straight Connector 31"/>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8" name="Rectangle 27"/>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grpSp>
        <p:sp>
          <p:nvSpPr>
            <p:cNvPr id="25" name="Rectangle 24"/>
            <p:cNvSpPr/>
            <p:nvPr/>
          </p:nvSpPr>
          <p:spPr>
            <a:xfrm rot="10800000">
              <a:off x="258763" y="1594462"/>
              <a:ext cx="357530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grpSp>
      <p:sp>
        <p:nvSpPr>
          <p:cNvPr id="2" name="Title 1"/>
          <p:cNvSpPr>
            <a:spLocks noGrp="1"/>
          </p:cNvSpPr>
          <p:nvPr>
            <p:ph type="title"/>
          </p:nvPr>
        </p:nvSpPr>
        <p:spPr>
          <a:xfrm>
            <a:off x="530225" y="1694329"/>
            <a:ext cx="3008313" cy="914400"/>
          </a:xfrm>
        </p:spPr>
        <p:txBody>
          <a:bodyPr anchor="b">
            <a:normAutofit/>
          </a:bodyPr>
          <a:lstStyle>
            <a:lvl1pPr algn="l">
              <a:defRPr sz="2800" b="0"/>
            </a:lvl1pPr>
          </a:lstStyle>
          <a:p>
            <a:r>
              <a:rPr lang="en-US" smtClean="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AA16C4-3EE2-C24F-9C29-76010F82C4D4}" type="datetimeFigureOut">
              <a:rPr lang="en-US" smtClean="0">
                <a:solidFill>
                  <a:srgbClr val="73978F">
                    <a:lumMod val="60000"/>
                    <a:lumOff val="40000"/>
                  </a:srgbClr>
                </a:solidFill>
              </a:rPr>
              <a:pPr/>
              <a:t>10/25/16</a:t>
            </a:fld>
            <a:endParaRPr lang="en-US" dirty="0">
              <a:solidFill>
                <a:srgbClr val="73978F">
                  <a:lumMod val="60000"/>
                  <a:lumOff val="40000"/>
                </a:srgbClr>
              </a:solidFill>
            </a:endParaRPr>
          </a:p>
        </p:txBody>
      </p:sp>
      <p:sp>
        <p:nvSpPr>
          <p:cNvPr id="6" name="Footer Placeholder 5"/>
          <p:cNvSpPr>
            <a:spLocks noGrp="1"/>
          </p:cNvSpPr>
          <p:nvPr>
            <p:ph type="ftr" sz="quarter" idx="11"/>
          </p:nvPr>
        </p:nvSpPr>
        <p:spPr/>
        <p:txBody>
          <a:bodyPr/>
          <a:lstStyle/>
          <a:p>
            <a:endParaRPr lang="en-US" dirty="0">
              <a:solidFill>
                <a:srgbClr val="73978F">
                  <a:lumMod val="60000"/>
                  <a:lumOff val="40000"/>
                </a:srgbClr>
              </a:solidFill>
            </a:endParaRPr>
          </a:p>
        </p:txBody>
      </p:sp>
      <p:sp>
        <p:nvSpPr>
          <p:cNvPr id="7" name="Slide Number Placeholder 6"/>
          <p:cNvSpPr>
            <a:spLocks noGrp="1"/>
          </p:cNvSpPr>
          <p:nvPr>
            <p:ph type="sldNum" sz="quarter" idx="12"/>
          </p:nvPr>
        </p:nvSpPr>
        <p:spPr/>
        <p:txBody>
          <a:bodyPr/>
          <a:lstStyle/>
          <a:p>
            <a:fld id="{76496336-930A-7A44-87D0-4C0729C27C51}" type="slidenum">
              <a:rPr lang="en-US" smtClean="0">
                <a:solidFill>
                  <a:srgbClr val="73978F">
                    <a:lumMod val="60000"/>
                    <a:lumOff val="40000"/>
                  </a:srgbClr>
                </a:solidFill>
                <a:latin typeface="Calisto MT"/>
              </a:rPr>
              <a:pPr/>
              <a:t>‹#›</a:t>
            </a:fld>
            <a:endParaRPr lang="en-US" dirty="0">
              <a:solidFill>
                <a:srgbClr val="73978F">
                  <a:lumMod val="60000"/>
                  <a:lumOff val="40000"/>
                </a:srgbClr>
              </a:solidFill>
              <a:latin typeface="Calisto MT"/>
            </a:endParaRPr>
          </a:p>
        </p:txBody>
      </p:sp>
      <p:sp>
        <p:nvSpPr>
          <p:cNvPr id="17" name="Picture Placeholder 16"/>
          <p:cNvSpPr>
            <a:spLocks noGrp="1"/>
          </p:cNvSpPr>
          <p:nvPr>
            <p:ph type="pic" sz="quarter" idx="13"/>
          </p:nvPr>
        </p:nvSpPr>
        <p:spPr>
          <a:xfrm>
            <a:off x="352892" y="310123"/>
            <a:ext cx="3398837" cy="1204912"/>
          </a:xfrm>
        </p:spPr>
        <p:txBody>
          <a:bodyPr>
            <a:normAutofit/>
          </a:bodyPr>
          <a:lstStyle>
            <a:lvl1pPr>
              <a:buNone/>
              <a:defRPr sz="1800"/>
            </a:lvl1pPr>
          </a:lstStyle>
          <a:p>
            <a:r>
              <a:rPr lang="en-US" dirty="0" smtClean="0"/>
              <a:t>Drag picture to placeholder or click icon to add</a:t>
            </a:r>
            <a:endParaRP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5" name="Group 14"/>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8" name="Rectangle 1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srgbClr val="FFFFFF"/>
                  </a:solidFill>
                  <a:latin typeface="Calisto MT"/>
                </a:endParaRPr>
              </a:p>
            </p:txBody>
          </p:sp>
          <p:grpSp>
            <p:nvGrpSpPr>
              <p:cNvPr id="19" name="Group 10"/>
              <p:cNvGrpSpPr/>
              <p:nvPr/>
            </p:nvGrpSpPr>
            <p:grpSpPr>
              <a:xfrm>
                <a:off x="256032" y="237744"/>
                <a:ext cx="8622792" cy="6364224"/>
                <a:chOff x="247157" y="247430"/>
                <a:chExt cx="8622792" cy="6364224"/>
              </a:xfrm>
            </p:grpSpPr>
            <p:sp>
              <p:nvSpPr>
                <p:cNvPr id="20" name="Rectangle 19"/>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cxnSp>
              <p:nvCxnSpPr>
                <p:cNvPr id="21" name="Straight Connector 2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7" name="Rectangle 16"/>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grpSp>
      <p:sp>
        <p:nvSpPr>
          <p:cNvPr id="2" name="Title 1"/>
          <p:cNvSpPr>
            <a:spLocks noGrp="1"/>
          </p:cNvSpPr>
          <p:nvPr>
            <p:ph type="title"/>
          </p:nvPr>
        </p:nvSpPr>
        <p:spPr>
          <a:xfrm>
            <a:off x="530352" y="1691640"/>
            <a:ext cx="3008376" cy="914400"/>
          </a:xfrm>
        </p:spPr>
        <p:txBody>
          <a:bodyPr anchor="b">
            <a:noAutofit/>
          </a:bodyPr>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4338559" y="612775"/>
            <a:ext cx="4114800" cy="54681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530352" y="2670048"/>
            <a:ext cx="3008376" cy="3401568"/>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04AA16C4-3EE2-C24F-9C29-76010F82C4D4}" type="datetimeFigureOut">
              <a:rPr lang="en-US" smtClean="0">
                <a:solidFill>
                  <a:srgbClr val="73978F">
                    <a:lumMod val="60000"/>
                    <a:lumOff val="40000"/>
                  </a:srgbClr>
                </a:solidFill>
              </a:rPr>
              <a:pPr/>
              <a:t>10/25/16</a:t>
            </a:fld>
            <a:endParaRPr lang="en-US" dirty="0">
              <a:solidFill>
                <a:srgbClr val="73978F">
                  <a:lumMod val="60000"/>
                  <a:lumOff val="40000"/>
                </a:srgbClr>
              </a:solidFill>
            </a:endParaRPr>
          </a:p>
        </p:txBody>
      </p:sp>
      <p:sp>
        <p:nvSpPr>
          <p:cNvPr id="6" name="Footer Placeholder 5"/>
          <p:cNvSpPr>
            <a:spLocks noGrp="1"/>
          </p:cNvSpPr>
          <p:nvPr>
            <p:ph type="ftr" sz="quarter" idx="11"/>
          </p:nvPr>
        </p:nvSpPr>
        <p:spPr/>
        <p:txBody>
          <a:bodyPr/>
          <a:lstStyle/>
          <a:p>
            <a:endParaRPr lang="en-US" dirty="0">
              <a:solidFill>
                <a:srgbClr val="73978F">
                  <a:lumMod val="60000"/>
                  <a:lumOff val="40000"/>
                </a:srgbClr>
              </a:solidFill>
            </a:endParaRPr>
          </a:p>
        </p:txBody>
      </p:sp>
      <p:sp>
        <p:nvSpPr>
          <p:cNvPr id="7" name="Slide Number Placeholder 6"/>
          <p:cNvSpPr>
            <a:spLocks noGrp="1"/>
          </p:cNvSpPr>
          <p:nvPr>
            <p:ph type="sldNum" sz="quarter" idx="12"/>
          </p:nvPr>
        </p:nvSpPr>
        <p:spPr/>
        <p:txBody>
          <a:bodyPr/>
          <a:lstStyle/>
          <a:p>
            <a:fld id="{76496336-930A-7A44-87D0-4C0729C27C51}" type="slidenum">
              <a:rPr lang="en-US" smtClean="0">
                <a:solidFill>
                  <a:srgbClr val="73978F">
                    <a:lumMod val="60000"/>
                    <a:lumOff val="40000"/>
                  </a:srgbClr>
                </a:solidFill>
                <a:latin typeface="Calisto MT"/>
              </a:rPr>
              <a:pPr/>
              <a:t>‹#›</a:t>
            </a:fld>
            <a:endParaRPr lang="en-US" dirty="0">
              <a:solidFill>
                <a:srgbClr val="73978F">
                  <a:lumMod val="60000"/>
                  <a:lumOff val="40000"/>
                </a:srgbClr>
              </a:solidFill>
              <a:latin typeface="Calisto M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17" name="Group 16"/>
            <p:cNvGrpSpPr/>
            <p:nvPr/>
          </p:nvGrpSpPr>
          <p:grpSpPr>
            <a:xfrm>
              <a:off x="182880" y="173699"/>
              <a:ext cx="8778240" cy="6510602"/>
              <a:chOff x="182880" y="173699"/>
              <a:chExt cx="8778240" cy="6510602"/>
            </a:xfrm>
          </p:grpSpPr>
          <p:sp>
            <p:nvSpPr>
              <p:cNvPr id="19" name="Rectangle 1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srgbClr val="FFFFFF"/>
                  </a:solidFill>
                  <a:latin typeface="Calisto MT"/>
                </a:endParaRPr>
              </a:p>
            </p:txBody>
          </p:sp>
          <p:grpSp>
            <p:nvGrpSpPr>
              <p:cNvPr id="21" name="Group 10"/>
              <p:cNvGrpSpPr/>
              <p:nvPr/>
            </p:nvGrpSpPr>
            <p:grpSpPr>
              <a:xfrm>
                <a:off x="256032" y="237744"/>
                <a:ext cx="8622792" cy="6364224"/>
                <a:chOff x="247157" y="247430"/>
                <a:chExt cx="8622792" cy="6364224"/>
              </a:xfrm>
            </p:grpSpPr>
            <p:sp>
              <p:nvSpPr>
                <p:cNvPr id="22" name="Rectangle 21"/>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cxnSp>
              <p:nvCxnSpPr>
                <p:cNvPr id="23" name="Straight Connector 22"/>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0" name="Rectangle 19"/>
            <p:cNvSpPr/>
            <p:nvPr/>
          </p:nvSpPr>
          <p:spPr>
            <a:xfrm>
              <a:off x="256032" y="42031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grpSp>
      <p:sp>
        <p:nvSpPr>
          <p:cNvPr id="2" name="Title 1"/>
          <p:cNvSpPr>
            <a:spLocks noGrp="1"/>
          </p:cNvSpPr>
          <p:nvPr>
            <p:ph type="title"/>
          </p:nvPr>
        </p:nvSpPr>
        <p:spPr>
          <a:xfrm>
            <a:off x="530351" y="4287819"/>
            <a:ext cx="8021977" cy="916193"/>
          </a:xfrm>
        </p:spPr>
        <p:txBody>
          <a:bodyPr anchor="b">
            <a:noAutofit/>
          </a:bodyPr>
          <a:lstStyle>
            <a:lvl1pPr algn="l">
              <a:defRPr sz="3600" b="0"/>
            </a:lvl1pPr>
          </a:lstStyle>
          <a:p>
            <a:r>
              <a:rPr lang="en-US" smtClean="0"/>
              <a:t>Click to edit Master title style</a:t>
            </a:r>
            <a:endParaRPr dirty="0"/>
          </a:p>
        </p:txBody>
      </p:sp>
      <p:sp>
        <p:nvSpPr>
          <p:cNvPr id="3" name="Picture Placeholder 2"/>
          <p:cNvSpPr>
            <a:spLocks noGrp="1"/>
          </p:cNvSpPr>
          <p:nvPr>
            <p:ph type="pic" idx="1"/>
          </p:nvPr>
        </p:nvSpPr>
        <p:spPr>
          <a:xfrm>
            <a:off x="356347" y="331694"/>
            <a:ext cx="8421624" cy="3783106"/>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530351" y="5271247"/>
            <a:ext cx="8021977" cy="1013011"/>
          </a:xfrm>
        </p:spPr>
        <p:txBody>
          <a:bodyPr vert="horz" lIns="91440" tIns="45720" rIns="91440" bIns="45720" rtlCol="0">
            <a:normAutofit/>
          </a:bodyPr>
          <a:lstStyle>
            <a:lvl1pPr marL="0" indent="0">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04AA16C4-3EE2-C24F-9C29-76010F82C4D4}" type="datetimeFigureOut">
              <a:rPr lang="en-US" smtClean="0">
                <a:solidFill>
                  <a:srgbClr val="73978F">
                    <a:lumMod val="60000"/>
                    <a:lumOff val="40000"/>
                  </a:srgbClr>
                </a:solidFill>
              </a:rPr>
              <a:pPr/>
              <a:t>10/25/16</a:t>
            </a:fld>
            <a:endParaRPr lang="en-US" dirty="0">
              <a:solidFill>
                <a:srgbClr val="73978F">
                  <a:lumMod val="60000"/>
                  <a:lumOff val="40000"/>
                </a:srgbClr>
              </a:solidFill>
            </a:endParaRPr>
          </a:p>
        </p:txBody>
      </p:sp>
      <p:sp>
        <p:nvSpPr>
          <p:cNvPr id="6" name="Footer Placeholder 5"/>
          <p:cNvSpPr>
            <a:spLocks noGrp="1"/>
          </p:cNvSpPr>
          <p:nvPr>
            <p:ph type="ftr" sz="quarter" idx="11"/>
          </p:nvPr>
        </p:nvSpPr>
        <p:spPr/>
        <p:txBody>
          <a:bodyPr/>
          <a:lstStyle/>
          <a:p>
            <a:endParaRPr lang="en-US" dirty="0">
              <a:solidFill>
                <a:srgbClr val="73978F">
                  <a:lumMod val="60000"/>
                  <a:lumOff val="40000"/>
                </a:srgbClr>
              </a:solidFill>
            </a:endParaRPr>
          </a:p>
        </p:txBody>
      </p:sp>
      <p:sp>
        <p:nvSpPr>
          <p:cNvPr id="7" name="Slide Number Placeholder 6"/>
          <p:cNvSpPr>
            <a:spLocks noGrp="1"/>
          </p:cNvSpPr>
          <p:nvPr>
            <p:ph type="sldNum" sz="quarter" idx="12"/>
          </p:nvPr>
        </p:nvSpPr>
        <p:spPr/>
        <p:txBody>
          <a:bodyPr/>
          <a:lstStyle/>
          <a:p>
            <a:fld id="{76496336-930A-7A44-87D0-4C0729C27C51}" type="slidenum">
              <a:rPr lang="en-US" smtClean="0">
                <a:solidFill>
                  <a:srgbClr val="73978F">
                    <a:lumMod val="60000"/>
                    <a:lumOff val="40000"/>
                  </a:srgbClr>
                </a:solidFill>
                <a:latin typeface="Calisto MT"/>
              </a:rPr>
              <a:pPr/>
              <a:t>‹#›</a:t>
            </a:fld>
            <a:endParaRPr lang="en-US" dirty="0">
              <a:solidFill>
                <a:srgbClr val="73978F">
                  <a:lumMod val="60000"/>
                  <a:lumOff val="40000"/>
                </a:srgbClr>
              </a:solidFill>
              <a:latin typeface="Calisto MT"/>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3" name="Group 12"/>
          <p:cNvGrpSpPr/>
          <p:nvPr/>
        </p:nvGrpSpPr>
        <p:grpSpPr>
          <a:xfrm>
            <a:off x="182880" y="173699"/>
            <a:ext cx="8778240" cy="6510602"/>
            <a:chOff x="182880" y="173699"/>
            <a:chExt cx="8778240" cy="6510602"/>
          </a:xfrm>
        </p:grpSpPr>
        <p:sp>
          <p:nvSpPr>
            <p:cNvPr id="14" name="Rectangle 13"/>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srgbClr val="FFFFFF"/>
                </a:solidFill>
                <a:latin typeface="Calisto MT"/>
              </a:endParaRPr>
            </a:p>
          </p:txBody>
        </p:sp>
        <p:grpSp>
          <p:nvGrpSpPr>
            <p:cNvPr id="15" name="Group 10"/>
            <p:cNvGrpSpPr/>
            <p:nvPr/>
          </p:nvGrpSpPr>
          <p:grpSpPr>
            <a:xfrm>
              <a:off x="256032" y="237744"/>
              <a:ext cx="8622792" cy="6364224"/>
              <a:chOff x="247157" y="247430"/>
              <a:chExt cx="8622792" cy="6364224"/>
            </a:xfrm>
          </p:grpSpPr>
          <p:sp>
            <p:nvSpPr>
              <p:cNvPr id="16" name="Rectangle 15"/>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cxnSp>
            <p:nvCxnSpPr>
              <p:cNvPr id="17" name="Straight Connector 16"/>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Rectangle 17"/>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4AA16C4-3EE2-C24F-9C29-76010F82C4D4}" type="datetimeFigureOut">
              <a:rPr lang="en-US" smtClean="0">
                <a:solidFill>
                  <a:srgbClr val="73978F">
                    <a:lumMod val="60000"/>
                    <a:lumOff val="40000"/>
                  </a:srgbClr>
                </a:solidFill>
              </a:rPr>
              <a:pPr/>
              <a:t>10/25/16</a:t>
            </a:fld>
            <a:endParaRPr lang="en-US" dirty="0">
              <a:solidFill>
                <a:srgbClr val="73978F">
                  <a:lumMod val="60000"/>
                  <a:lumOff val="40000"/>
                </a:srgbClr>
              </a:solidFill>
            </a:endParaRPr>
          </a:p>
        </p:txBody>
      </p:sp>
      <p:sp>
        <p:nvSpPr>
          <p:cNvPr id="5" name="Footer Placeholder 4"/>
          <p:cNvSpPr>
            <a:spLocks noGrp="1"/>
          </p:cNvSpPr>
          <p:nvPr>
            <p:ph type="ftr" sz="quarter" idx="11"/>
          </p:nvPr>
        </p:nvSpPr>
        <p:spPr/>
        <p:txBody>
          <a:bodyPr/>
          <a:lstStyle/>
          <a:p>
            <a:endParaRPr lang="en-US" dirty="0">
              <a:solidFill>
                <a:srgbClr val="73978F">
                  <a:lumMod val="60000"/>
                  <a:lumOff val="40000"/>
                </a:srgbClr>
              </a:solidFill>
            </a:endParaRPr>
          </a:p>
        </p:txBody>
      </p:sp>
      <p:sp>
        <p:nvSpPr>
          <p:cNvPr id="6" name="Slide Number Placeholder 5"/>
          <p:cNvSpPr>
            <a:spLocks noGrp="1"/>
          </p:cNvSpPr>
          <p:nvPr>
            <p:ph type="sldNum" sz="quarter" idx="12"/>
          </p:nvPr>
        </p:nvSpPr>
        <p:spPr/>
        <p:txBody>
          <a:bodyPr/>
          <a:lstStyle/>
          <a:p>
            <a:fld id="{76496336-930A-7A44-87D0-4C0729C27C51}" type="slidenum">
              <a:rPr lang="en-US" smtClean="0">
                <a:solidFill>
                  <a:srgbClr val="73978F">
                    <a:lumMod val="60000"/>
                    <a:lumOff val="40000"/>
                  </a:srgbClr>
                </a:solidFill>
                <a:latin typeface="Calisto MT"/>
              </a:rPr>
              <a:pPr/>
              <a:t>‹#›</a:t>
            </a:fld>
            <a:endParaRPr lang="en-US" dirty="0">
              <a:solidFill>
                <a:srgbClr val="73978F">
                  <a:lumMod val="60000"/>
                  <a:lumOff val="40000"/>
                </a:srgbClr>
              </a:solidFill>
              <a:latin typeface="Calisto MT"/>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grpSp>
          <p:nvGrpSpPr>
            <p:cNvPr id="14" name="Group 13"/>
            <p:cNvGrpSpPr/>
            <p:nvPr/>
          </p:nvGrpSpPr>
          <p:grpSpPr>
            <a:xfrm>
              <a:off x="182880" y="173699"/>
              <a:ext cx="8778240" cy="6510602"/>
              <a:chOff x="182880" y="173699"/>
              <a:chExt cx="8778240" cy="6510602"/>
            </a:xfrm>
          </p:grpSpPr>
          <p:sp>
            <p:nvSpPr>
              <p:cNvPr id="15" name="Rectangle 1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srgbClr val="FFFFFF"/>
                  </a:solidFill>
                  <a:latin typeface="Calisto MT"/>
                </a:endParaRPr>
              </a:p>
            </p:txBody>
          </p:sp>
          <p:grpSp>
            <p:nvGrpSpPr>
              <p:cNvPr id="16" name="Group 10"/>
              <p:cNvGrpSpPr/>
              <p:nvPr/>
            </p:nvGrpSpPr>
            <p:grpSpPr>
              <a:xfrm>
                <a:off x="256032" y="237744"/>
                <a:ext cx="8622792" cy="6364224"/>
                <a:chOff x="247157" y="247430"/>
                <a:chExt cx="8622792" cy="6364224"/>
              </a:xfrm>
            </p:grpSpPr>
            <p:sp>
              <p:nvSpPr>
                <p:cNvPr id="17" name="Rectangle 1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cxnSp>
              <p:nvCxnSpPr>
                <p:cNvPr id="19" name="Straight Connector 18"/>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8" name="Rectangle 17"/>
            <p:cNvSpPr/>
            <p:nvPr/>
          </p:nvSpPr>
          <p:spPr>
            <a:xfrm rot="5400000">
              <a:off x="4242277"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sz="1800">
                <a:solidFill>
                  <a:srgbClr val="FFFFFF"/>
                </a:solidFill>
                <a:latin typeface="Calisto MT"/>
              </a:endParaRPr>
            </a:p>
          </p:txBody>
        </p:sp>
      </p:grpSp>
      <p:sp>
        <p:nvSpPr>
          <p:cNvPr id="2" name="Vertical Title 1"/>
          <p:cNvSpPr>
            <a:spLocks noGrp="1"/>
          </p:cNvSpPr>
          <p:nvPr>
            <p:ph type="title" orient="vert"/>
          </p:nvPr>
        </p:nvSpPr>
        <p:spPr>
          <a:xfrm>
            <a:off x="7391399" y="609600"/>
            <a:ext cx="1416423" cy="5516563"/>
          </a:xfrm>
        </p:spPr>
        <p:txBody>
          <a:bodyPr vert="eaVert">
            <a:normAutofit/>
          </a:bodyPr>
          <a:lstStyle>
            <a:lvl1pPr>
              <a:defRPr sz="3600"/>
            </a:lvl1pPr>
          </a:lstStyle>
          <a:p>
            <a:r>
              <a:rPr lang="en-US" smtClean="0"/>
              <a:t>Click to edit Master title style</a:t>
            </a:r>
            <a:endParaRPr/>
          </a:p>
        </p:txBody>
      </p:sp>
      <p:sp>
        <p:nvSpPr>
          <p:cNvPr id="3" name="Vertical Text Placeholder 2"/>
          <p:cNvSpPr>
            <a:spLocks noGrp="1"/>
          </p:cNvSpPr>
          <p:nvPr>
            <p:ph type="body" orient="vert" idx="1"/>
          </p:nvPr>
        </p:nvSpPr>
        <p:spPr>
          <a:xfrm>
            <a:off x="578222" y="609600"/>
            <a:ext cx="6279777" cy="55165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4AA16C4-3EE2-C24F-9C29-76010F82C4D4}" type="datetimeFigureOut">
              <a:rPr lang="en-US" smtClean="0">
                <a:solidFill>
                  <a:srgbClr val="73978F">
                    <a:lumMod val="60000"/>
                    <a:lumOff val="40000"/>
                  </a:srgbClr>
                </a:solidFill>
              </a:rPr>
              <a:pPr/>
              <a:t>10/25/16</a:t>
            </a:fld>
            <a:endParaRPr lang="en-US" dirty="0">
              <a:solidFill>
                <a:srgbClr val="73978F">
                  <a:lumMod val="60000"/>
                  <a:lumOff val="40000"/>
                </a:srgbClr>
              </a:solidFill>
            </a:endParaRPr>
          </a:p>
        </p:txBody>
      </p:sp>
      <p:sp>
        <p:nvSpPr>
          <p:cNvPr id="5" name="Footer Placeholder 4"/>
          <p:cNvSpPr>
            <a:spLocks noGrp="1"/>
          </p:cNvSpPr>
          <p:nvPr>
            <p:ph type="ftr" sz="quarter" idx="11"/>
          </p:nvPr>
        </p:nvSpPr>
        <p:spPr/>
        <p:txBody>
          <a:bodyPr/>
          <a:lstStyle/>
          <a:p>
            <a:endParaRPr lang="en-US" dirty="0">
              <a:solidFill>
                <a:srgbClr val="73978F">
                  <a:lumMod val="60000"/>
                  <a:lumOff val="40000"/>
                </a:srgbClr>
              </a:solidFill>
            </a:endParaRPr>
          </a:p>
        </p:txBody>
      </p:sp>
      <p:sp>
        <p:nvSpPr>
          <p:cNvPr id="6" name="Slide Number Placeholder 5"/>
          <p:cNvSpPr>
            <a:spLocks noGrp="1"/>
          </p:cNvSpPr>
          <p:nvPr>
            <p:ph type="sldNum" sz="quarter" idx="12"/>
          </p:nvPr>
        </p:nvSpPr>
        <p:spPr/>
        <p:txBody>
          <a:bodyPr/>
          <a:lstStyle/>
          <a:p>
            <a:fld id="{76496336-930A-7A44-87D0-4C0729C27C51}" type="slidenum">
              <a:rPr lang="en-US" smtClean="0">
                <a:solidFill>
                  <a:srgbClr val="73978F">
                    <a:lumMod val="60000"/>
                    <a:lumOff val="40000"/>
                  </a:srgbClr>
                </a:solidFill>
                <a:latin typeface="Calisto MT"/>
              </a:rPr>
              <a:pPr/>
              <a:t>‹#›</a:t>
            </a:fld>
            <a:endParaRPr lang="en-US" dirty="0">
              <a:solidFill>
                <a:srgbClr val="73978F">
                  <a:lumMod val="60000"/>
                  <a:lumOff val="40000"/>
                </a:srgbClr>
              </a:solidFill>
              <a:latin typeface="Calisto MT"/>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1" descr="MDH logo" title="MDH logo"/>
          <p:cNvPicPr>
            <a:picLocks noChangeAspect="1"/>
          </p:cNvPicPr>
          <p:nvPr userDrawn="1"/>
        </p:nvPicPr>
        <p:blipFill>
          <a:blip r:embed="rId2"/>
          <a:stretch>
            <a:fillRect/>
          </a:stretch>
        </p:blipFill>
        <p:spPr>
          <a:xfrm>
            <a:off x="207963" y="6256338"/>
            <a:ext cx="733425" cy="457200"/>
          </a:xfrm>
          <a:prstGeom prst="rect">
            <a:avLst/>
          </a:prstGeom>
        </p:spPr>
      </p:pic>
      <p:sp>
        <p:nvSpPr>
          <p:cNvPr id="3" name="Rectangle 2"/>
          <p:cNvSpPr/>
          <p:nvPr userDrawn="1"/>
        </p:nvSpPr>
        <p:spPr>
          <a:xfrm>
            <a:off x="0" y="0"/>
            <a:ext cx="9144000" cy="914400"/>
          </a:xfrm>
          <a:prstGeom prst="rect">
            <a:avLst/>
          </a:prstGeom>
          <a:solidFill>
            <a:srgbClr val="00A6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Calisto MT"/>
            </a:endParaRPr>
          </a:p>
        </p:txBody>
      </p:sp>
      <p:pic>
        <p:nvPicPr>
          <p:cNvPr id="4" name="Picture 3" descr="Minnesota Climate &amp; Health Program" title="Minnesota Climate &amp; Health Program"/>
          <p:cNvPicPr>
            <a:picLocks noChangeAspect="1"/>
          </p:cNvPicPr>
          <p:nvPr userDrawn="1"/>
        </p:nvPicPr>
        <p:blipFill>
          <a:blip r:embed="rId3"/>
          <a:stretch>
            <a:fillRect/>
          </a:stretch>
        </p:blipFill>
        <p:spPr>
          <a:xfrm>
            <a:off x="7267575" y="139700"/>
            <a:ext cx="1876425" cy="635000"/>
          </a:xfrm>
          <a:prstGeom prst="rect">
            <a:avLst/>
          </a:prstGeom>
        </p:spPr>
      </p:pic>
    </p:spTree>
    <p:extLst>
      <p:ext uri="{BB962C8B-B14F-4D97-AF65-F5344CB8AC3E}">
        <p14:creationId xmlns:p14="http://schemas.microsoft.com/office/powerpoint/2010/main" val="41391679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2" name="Picture 1" descr="MDH logo" title="MDH logo"/>
          <p:cNvPicPr>
            <a:picLocks noChangeAspect="1"/>
          </p:cNvPicPr>
          <p:nvPr userDrawn="1"/>
        </p:nvPicPr>
        <p:blipFill>
          <a:blip r:embed="rId2"/>
          <a:stretch>
            <a:fillRect/>
          </a:stretch>
        </p:blipFill>
        <p:spPr>
          <a:xfrm>
            <a:off x="207963" y="6256338"/>
            <a:ext cx="733425" cy="457200"/>
          </a:xfrm>
          <a:prstGeom prst="rect">
            <a:avLst/>
          </a:prstGeom>
        </p:spPr>
      </p:pic>
      <p:sp>
        <p:nvSpPr>
          <p:cNvPr id="3" name="Rectangle 2"/>
          <p:cNvSpPr/>
          <p:nvPr userDrawn="1"/>
        </p:nvSpPr>
        <p:spPr>
          <a:xfrm>
            <a:off x="0" y="0"/>
            <a:ext cx="9144000" cy="914400"/>
          </a:xfrm>
          <a:prstGeom prst="rect">
            <a:avLst/>
          </a:prstGeom>
          <a:solidFill>
            <a:srgbClr val="00A6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Calisto MT"/>
            </a:endParaRPr>
          </a:p>
        </p:txBody>
      </p:sp>
      <p:pic>
        <p:nvPicPr>
          <p:cNvPr id="4" name="Picture 3" descr="Minnesota Climate &amp; Health Program" title="Minnesota Climate &amp; Health Program"/>
          <p:cNvPicPr>
            <a:picLocks noChangeAspect="1"/>
          </p:cNvPicPr>
          <p:nvPr userDrawn="1"/>
        </p:nvPicPr>
        <p:blipFill>
          <a:blip r:embed="rId3"/>
          <a:stretch>
            <a:fillRect/>
          </a:stretch>
        </p:blipFill>
        <p:spPr>
          <a:xfrm>
            <a:off x="7267575" y="139700"/>
            <a:ext cx="1876425" cy="635000"/>
          </a:xfrm>
          <a:prstGeom prst="rect">
            <a:avLst/>
          </a:prstGeom>
        </p:spPr>
      </p:pic>
    </p:spTree>
    <p:extLst>
      <p:ext uri="{BB962C8B-B14F-4D97-AF65-F5344CB8AC3E}">
        <p14:creationId xmlns:p14="http://schemas.microsoft.com/office/powerpoint/2010/main" val="41391679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2" name="Picture 1" descr="MDH logo" title="MDH logo"/>
          <p:cNvPicPr>
            <a:picLocks noChangeAspect="1"/>
          </p:cNvPicPr>
          <p:nvPr userDrawn="1"/>
        </p:nvPicPr>
        <p:blipFill>
          <a:blip r:embed="rId2"/>
          <a:stretch>
            <a:fillRect/>
          </a:stretch>
        </p:blipFill>
        <p:spPr>
          <a:xfrm>
            <a:off x="207963" y="6256338"/>
            <a:ext cx="733425" cy="457200"/>
          </a:xfrm>
          <a:prstGeom prst="rect">
            <a:avLst/>
          </a:prstGeom>
        </p:spPr>
      </p:pic>
      <p:sp>
        <p:nvSpPr>
          <p:cNvPr id="3" name="Rectangle 2"/>
          <p:cNvSpPr/>
          <p:nvPr userDrawn="1"/>
        </p:nvSpPr>
        <p:spPr>
          <a:xfrm>
            <a:off x="0" y="0"/>
            <a:ext cx="9144000" cy="914400"/>
          </a:xfrm>
          <a:prstGeom prst="rect">
            <a:avLst/>
          </a:prstGeom>
          <a:solidFill>
            <a:srgbClr val="00A6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Calisto MT"/>
            </a:endParaRPr>
          </a:p>
        </p:txBody>
      </p:sp>
      <p:pic>
        <p:nvPicPr>
          <p:cNvPr id="4" name="Picture 3" descr="Minnesota Climate &amp; Health Program" title="Minnesota Climate &amp; Health Program"/>
          <p:cNvPicPr>
            <a:picLocks noChangeAspect="1"/>
          </p:cNvPicPr>
          <p:nvPr userDrawn="1"/>
        </p:nvPicPr>
        <p:blipFill>
          <a:blip r:embed="rId3"/>
          <a:stretch>
            <a:fillRect/>
          </a:stretch>
        </p:blipFill>
        <p:spPr>
          <a:xfrm>
            <a:off x="7267575" y="139700"/>
            <a:ext cx="1876425" cy="635000"/>
          </a:xfrm>
          <a:prstGeom prst="rect">
            <a:avLst/>
          </a:prstGeom>
        </p:spPr>
      </p:pic>
    </p:spTree>
    <p:extLst>
      <p:ext uri="{BB962C8B-B14F-4D97-AF65-F5344CB8AC3E}">
        <p14:creationId xmlns:p14="http://schemas.microsoft.com/office/powerpoint/2010/main" val="4139167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st of Speakers">
    <p:spTree>
      <p:nvGrpSpPr>
        <p:cNvPr id="1" name=""/>
        <p:cNvGrpSpPr/>
        <p:nvPr/>
      </p:nvGrpSpPr>
      <p:grpSpPr>
        <a:xfrm>
          <a:off x="0" y="0"/>
          <a:ext cx="0" cy="0"/>
          <a:chOff x="0" y="0"/>
          <a:chExt cx="0" cy="0"/>
        </a:xfrm>
      </p:grpSpPr>
      <p:sp>
        <p:nvSpPr>
          <p:cNvPr id="13" name="Rectangle 12"/>
          <p:cNvSpPr/>
          <p:nvPr/>
        </p:nvSpPr>
        <p:spPr>
          <a:xfrm>
            <a:off x="623888" y="1770063"/>
            <a:ext cx="2162175" cy="21288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dirty="0"/>
          </a:p>
        </p:txBody>
      </p:sp>
      <p:cxnSp>
        <p:nvCxnSpPr>
          <p:cNvPr id="15" name="Straight Connector 14"/>
          <p:cNvCxnSpPr/>
          <p:nvPr/>
        </p:nvCxnSpPr>
        <p:spPr>
          <a:xfrm>
            <a:off x="623888" y="1435100"/>
            <a:ext cx="7970837"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17"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10513" y="5624513"/>
            <a:ext cx="1233487"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623888" y="3741738"/>
            <a:ext cx="2162175" cy="1571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24" name="Rectangle 23"/>
          <p:cNvSpPr/>
          <p:nvPr/>
        </p:nvSpPr>
        <p:spPr>
          <a:xfrm>
            <a:off x="3487738" y="1770063"/>
            <a:ext cx="2162175" cy="21288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25" name="Rectangle 24"/>
          <p:cNvSpPr/>
          <p:nvPr/>
        </p:nvSpPr>
        <p:spPr>
          <a:xfrm>
            <a:off x="3487738" y="3741738"/>
            <a:ext cx="2162175" cy="1571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26" name="Rectangle 25"/>
          <p:cNvSpPr/>
          <p:nvPr/>
        </p:nvSpPr>
        <p:spPr>
          <a:xfrm>
            <a:off x="6348413" y="1770063"/>
            <a:ext cx="2162175" cy="21288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27" name="Rectangle 26"/>
          <p:cNvSpPr/>
          <p:nvPr/>
        </p:nvSpPr>
        <p:spPr>
          <a:xfrm>
            <a:off x="6348413" y="3741738"/>
            <a:ext cx="2162175" cy="1571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dirty="0"/>
          </a:p>
        </p:txBody>
      </p:sp>
      <p:pic>
        <p:nvPicPr>
          <p:cNvPr id="28" name="Picture 1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29"/>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7" y="4086382"/>
            <a:ext cx="2162865" cy="626165"/>
          </a:xfrm>
        </p:spPr>
        <p:txBody>
          <a:bodyPr anchor="b">
            <a:noAutofit/>
          </a:bodyPr>
          <a:lstStyle>
            <a:lvl1pPr marL="0" indent="0" algn="ctr">
              <a:buNone/>
              <a:defRPr sz="1800" b="1">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2" name="Text Placeholder 2"/>
          <p:cNvSpPr>
            <a:spLocks noGrp="1"/>
          </p:cNvSpPr>
          <p:nvPr>
            <p:ph type="body" idx="10"/>
          </p:nvPr>
        </p:nvSpPr>
        <p:spPr>
          <a:xfrm>
            <a:off x="623885" y="4712547"/>
            <a:ext cx="2162865" cy="1001097"/>
          </a:xfrm>
        </p:spPr>
        <p:txBody>
          <a:bodyPr>
            <a:noAutofit/>
          </a:bodyPr>
          <a:lstStyle>
            <a:lvl1pPr marL="0" indent="0" algn="ctr">
              <a:buNone/>
              <a:defRPr sz="16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4" name="Text Placeholder 2"/>
          <p:cNvSpPr>
            <a:spLocks noGrp="1"/>
          </p:cNvSpPr>
          <p:nvPr>
            <p:ph type="body" idx="11"/>
          </p:nvPr>
        </p:nvSpPr>
        <p:spPr>
          <a:xfrm>
            <a:off x="3487213" y="4086382"/>
            <a:ext cx="2162865" cy="626165"/>
          </a:xfrm>
        </p:spPr>
        <p:txBody>
          <a:bodyPr anchor="b">
            <a:noAutofit/>
          </a:bodyPr>
          <a:lstStyle>
            <a:lvl1pPr marL="0" indent="0" algn="ctr">
              <a:buNone/>
              <a:defRPr sz="1800" b="1">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2"/>
          </p:nvPr>
        </p:nvSpPr>
        <p:spPr>
          <a:xfrm>
            <a:off x="3487211" y="4712547"/>
            <a:ext cx="2162865" cy="1001097"/>
          </a:xfrm>
        </p:spPr>
        <p:txBody>
          <a:bodyPr>
            <a:noAutofit/>
          </a:bodyPr>
          <a:lstStyle>
            <a:lvl1pPr marL="0" indent="0" algn="ctr">
              <a:buNone/>
              <a:defRPr sz="16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8" name="Text Placeholder 2"/>
          <p:cNvSpPr>
            <a:spLocks noGrp="1"/>
          </p:cNvSpPr>
          <p:nvPr>
            <p:ph type="body" idx="13"/>
          </p:nvPr>
        </p:nvSpPr>
        <p:spPr>
          <a:xfrm>
            <a:off x="6347723" y="4086382"/>
            <a:ext cx="2162865" cy="626165"/>
          </a:xfrm>
        </p:spPr>
        <p:txBody>
          <a:bodyPr anchor="b">
            <a:noAutofit/>
          </a:bodyPr>
          <a:lstStyle>
            <a:lvl1pPr marL="0" indent="0" algn="ctr">
              <a:buNone/>
              <a:defRPr sz="1800" b="1">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0" name="Text Placeholder 2"/>
          <p:cNvSpPr>
            <a:spLocks noGrp="1"/>
          </p:cNvSpPr>
          <p:nvPr>
            <p:ph type="body" idx="14"/>
          </p:nvPr>
        </p:nvSpPr>
        <p:spPr>
          <a:xfrm>
            <a:off x="6347721" y="4712547"/>
            <a:ext cx="2162865" cy="1001097"/>
          </a:xfrm>
        </p:spPr>
        <p:txBody>
          <a:bodyPr/>
          <a:lstStyle>
            <a:lvl1pPr marL="0" indent="0" algn="ctr">
              <a:buNone/>
              <a:defRPr sz="16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1" name="Picture Placeholder 20"/>
          <p:cNvSpPr>
            <a:spLocks noGrp="1"/>
          </p:cNvSpPr>
          <p:nvPr>
            <p:ph type="pic" sz="quarter" idx="15"/>
          </p:nvPr>
        </p:nvSpPr>
        <p:spPr>
          <a:xfrm>
            <a:off x="623888" y="1770358"/>
            <a:ext cx="2162175" cy="1971675"/>
          </a:xfrm>
        </p:spPr>
        <p:txBody>
          <a:bodyPr rtlCol="0">
            <a:normAutofit/>
          </a:bodyPr>
          <a:lstStyle>
            <a:lvl1pPr marL="0" indent="0" algn="ctr">
              <a:buNone/>
              <a:defRPr>
                <a:solidFill>
                  <a:schemeClr val="bg1"/>
                </a:solidFill>
              </a:defRPr>
            </a:lvl1pPr>
          </a:lstStyle>
          <a:p>
            <a:pPr lvl="0"/>
            <a:r>
              <a:rPr lang="en-US" noProof="0" smtClean="0"/>
              <a:t>Drag picture to placeholder or click icon to add</a:t>
            </a:r>
            <a:endParaRPr lang="en-US" noProof="0" dirty="0"/>
          </a:p>
        </p:txBody>
      </p:sp>
      <p:sp>
        <p:nvSpPr>
          <p:cNvPr id="22" name="Picture Placeholder 20"/>
          <p:cNvSpPr>
            <a:spLocks noGrp="1"/>
          </p:cNvSpPr>
          <p:nvPr>
            <p:ph type="pic" sz="quarter" idx="16"/>
          </p:nvPr>
        </p:nvSpPr>
        <p:spPr>
          <a:xfrm>
            <a:off x="3487901" y="1770357"/>
            <a:ext cx="2162175" cy="1971675"/>
          </a:xfrm>
        </p:spPr>
        <p:txBody>
          <a:bodyPr rtlCol="0">
            <a:normAutofit/>
          </a:bodyPr>
          <a:lstStyle>
            <a:lvl1pPr marL="0" indent="0" algn="ctr">
              <a:buNone/>
              <a:defRPr>
                <a:solidFill>
                  <a:schemeClr val="bg1"/>
                </a:solidFill>
              </a:defRPr>
            </a:lvl1pPr>
          </a:lstStyle>
          <a:p>
            <a:pPr lvl="0"/>
            <a:r>
              <a:rPr lang="en-US" noProof="0" smtClean="0"/>
              <a:t>Drag picture to placeholder or click icon to add</a:t>
            </a:r>
            <a:endParaRPr lang="en-US" noProof="0" dirty="0"/>
          </a:p>
        </p:txBody>
      </p:sp>
      <p:sp>
        <p:nvSpPr>
          <p:cNvPr id="23" name="Picture Placeholder 20"/>
          <p:cNvSpPr>
            <a:spLocks noGrp="1"/>
          </p:cNvSpPr>
          <p:nvPr>
            <p:ph type="pic" sz="quarter" idx="17"/>
          </p:nvPr>
        </p:nvSpPr>
        <p:spPr>
          <a:xfrm>
            <a:off x="6347720" y="1770356"/>
            <a:ext cx="2162866" cy="1971675"/>
          </a:xfrm>
        </p:spPr>
        <p:txBody>
          <a:bodyPr rtlCol="0">
            <a:normAutofit/>
          </a:bodyPr>
          <a:lstStyle>
            <a:lvl1pPr marL="0" indent="0" algn="ctr">
              <a:buNone/>
              <a:defRPr>
                <a:solidFill>
                  <a:schemeClr val="bg1"/>
                </a:solidFill>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826293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1E26D8-55EF-402C-88CC-8AA1E5F80674}" type="datetimeFigureOut">
              <a:rPr lang="en-US" smtClean="0">
                <a:solidFill>
                  <a:prstClr val="black">
                    <a:tint val="75000"/>
                  </a:prstClr>
                </a:solidFill>
                <a:latin typeface="Calibri"/>
              </a:rPr>
              <a:pPr/>
              <a:t>10/25/16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1C24DBC-6DB5-4822-AAF0-5BFEC02C0FD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26D8-55EF-402C-88CC-8AA1E5F80674}" type="datetimeFigureOut">
              <a:rPr lang="en-US" smtClean="0">
                <a:solidFill>
                  <a:prstClr val="black">
                    <a:tint val="75000"/>
                  </a:prstClr>
                </a:solidFill>
                <a:latin typeface="Calibri"/>
              </a:rPr>
              <a:pPr/>
              <a:t>10/25/16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1C24DBC-6DB5-4822-AAF0-5BFEC02C0FD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1E26D8-55EF-402C-88CC-8AA1E5F80674}" type="datetimeFigureOut">
              <a:rPr lang="en-US" smtClean="0">
                <a:solidFill>
                  <a:prstClr val="black">
                    <a:tint val="75000"/>
                  </a:prstClr>
                </a:solidFill>
                <a:latin typeface="Calibri"/>
              </a:rPr>
              <a:pPr/>
              <a:t>10/25/16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1C24DBC-6DB5-4822-AAF0-5BFEC02C0FD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1E26D8-55EF-402C-88CC-8AA1E5F80674}" type="datetimeFigureOut">
              <a:rPr lang="en-US" smtClean="0">
                <a:solidFill>
                  <a:prstClr val="black">
                    <a:tint val="75000"/>
                  </a:prstClr>
                </a:solidFill>
                <a:latin typeface="Calibri"/>
              </a:rPr>
              <a:pPr/>
              <a:t>10/25/16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1C24DBC-6DB5-4822-AAF0-5BFEC02C0FD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1E26D8-55EF-402C-88CC-8AA1E5F80674}" type="datetimeFigureOut">
              <a:rPr lang="en-US" smtClean="0">
                <a:solidFill>
                  <a:prstClr val="black">
                    <a:tint val="75000"/>
                  </a:prstClr>
                </a:solidFill>
                <a:latin typeface="Calibri"/>
              </a:rPr>
              <a:pPr/>
              <a:t>10/25/16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1C24DBC-6DB5-4822-AAF0-5BFEC02C0FD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1E26D8-55EF-402C-88CC-8AA1E5F80674}" type="datetimeFigureOut">
              <a:rPr lang="en-US" smtClean="0">
                <a:solidFill>
                  <a:prstClr val="black">
                    <a:tint val="75000"/>
                  </a:prstClr>
                </a:solidFill>
                <a:latin typeface="Calibri"/>
              </a:rPr>
              <a:pPr/>
              <a:t>10/25/16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1C24DBC-6DB5-4822-AAF0-5BFEC02C0FD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E26D8-55EF-402C-88CC-8AA1E5F80674}" type="datetimeFigureOut">
              <a:rPr lang="en-US" smtClean="0">
                <a:solidFill>
                  <a:prstClr val="black">
                    <a:tint val="75000"/>
                  </a:prstClr>
                </a:solidFill>
                <a:latin typeface="Calibri"/>
              </a:rPr>
              <a:pPr/>
              <a:t>10/25/16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1C24DBC-6DB5-4822-AAF0-5BFEC02C0FD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26D8-55EF-402C-88CC-8AA1E5F80674}" type="datetimeFigureOut">
              <a:rPr lang="en-US" smtClean="0">
                <a:solidFill>
                  <a:prstClr val="black">
                    <a:tint val="75000"/>
                  </a:prstClr>
                </a:solidFill>
                <a:latin typeface="Calibri"/>
              </a:rPr>
              <a:pPr/>
              <a:t>10/25/16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1C24DBC-6DB5-4822-AAF0-5BFEC02C0FD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1E26D8-55EF-402C-88CC-8AA1E5F80674}" type="datetimeFigureOut">
              <a:rPr lang="en-US" smtClean="0">
                <a:solidFill>
                  <a:prstClr val="black">
                    <a:tint val="75000"/>
                  </a:prstClr>
                </a:solidFill>
                <a:latin typeface="Calibri"/>
              </a:rPr>
              <a:pPr/>
              <a:t>10/25/16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1C24DBC-6DB5-4822-AAF0-5BFEC02C0FD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26D8-55EF-402C-88CC-8AA1E5F80674}" type="datetimeFigureOut">
              <a:rPr lang="en-US" smtClean="0">
                <a:solidFill>
                  <a:prstClr val="black">
                    <a:tint val="75000"/>
                  </a:prstClr>
                </a:solidFill>
                <a:latin typeface="Calibri"/>
              </a:rPr>
              <a:pPr/>
              <a:t>10/25/16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1C24DBC-6DB5-4822-AAF0-5BFEC02C0FD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13" name="Straight Connector 12"/>
          <p:cNvCxnSpPr/>
          <p:nvPr/>
        </p:nvCxnSpPr>
        <p:spPr>
          <a:xfrm>
            <a:off x="623888" y="1435100"/>
            <a:ext cx="7970837"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20"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10513" y="5624513"/>
            <a:ext cx="1233487"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628648" y="1682520"/>
            <a:ext cx="7886704" cy="371586"/>
          </a:xfrm>
        </p:spPr>
        <p:txBody>
          <a:bodyPr/>
          <a:lstStyle>
            <a:lvl1pPr marL="0" indent="0" algn="ctr">
              <a:buFont typeface="Arial" charset="0"/>
              <a:buNone/>
              <a:defRPr>
                <a:solidFill>
                  <a:schemeClr val="tx2"/>
                </a:solidFill>
              </a:defRPr>
            </a:lvl1pPr>
          </a:lstStyle>
          <a:p>
            <a:pPr lvl="0"/>
            <a:r>
              <a:rPr lang="en-US" smtClean="0"/>
              <a:t>Click to edit Master text styles</a:t>
            </a:r>
          </a:p>
        </p:txBody>
      </p:sp>
      <p:sp>
        <p:nvSpPr>
          <p:cNvPr id="9" name="Text Placeholder 8"/>
          <p:cNvSpPr>
            <a:spLocks noGrp="1"/>
          </p:cNvSpPr>
          <p:nvPr>
            <p:ph type="body" sz="quarter" idx="11"/>
          </p:nvPr>
        </p:nvSpPr>
        <p:spPr>
          <a:xfrm>
            <a:off x="628647" y="2116259"/>
            <a:ext cx="7886704" cy="445545"/>
          </a:xfrm>
        </p:spPr>
        <p:txBody>
          <a:bodyPr>
            <a:normAutofit/>
          </a:bodyPr>
          <a:lstStyle>
            <a:lvl1pPr marL="0" indent="0" algn="ctr">
              <a:buFont typeface="Arial" charset="0"/>
              <a:buNone/>
              <a:defRPr sz="1400" baseline="0"/>
            </a:lvl1pPr>
          </a:lstStyle>
          <a:p>
            <a:pPr lvl="0"/>
            <a:r>
              <a:rPr lang="en-US" smtClean="0"/>
              <a:t>Click to edit Master text styles</a:t>
            </a:r>
          </a:p>
        </p:txBody>
      </p:sp>
      <p:sp>
        <p:nvSpPr>
          <p:cNvPr id="10" name="Text Placeholder 6"/>
          <p:cNvSpPr>
            <a:spLocks noGrp="1"/>
          </p:cNvSpPr>
          <p:nvPr>
            <p:ph type="body" sz="quarter" idx="12"/>
          </p:nvPr>
        </p:nvSpPr>
        <p:spPr>
          <a:xfrm>
            <a:off x="628648" y="2623957"/>
            <a:ext cx="7886704" cy="371586"/>
          </a:xfrm>
        </p:spPr>
        <p:txBody>
          <a:bodyPr/>
          <a:lstStyle>
            <a:lvl1pPr marL="0" indent="0" algn="ctr">
              <a:buFont typeface="Arial" charset="0"/>
              <a:buNone/>
              <a:defRPr>
                <a:solidFill>
                  <a:schemeClr val="tx2"/>
                </a:solidFill>
              </a:defRPr>
            </a:lvl1pPr>
          </a:lstStyle>
          <a:p>
            <a:pPr lvl="0"/>
            <a:r>
              <a:rPr lang="en-US" smtClean="0"/>
              <a:t>Click to edit Master text styles</a:t>
            </a:r>
          </a:p>
        </p:txBody>
      </p:sp>
      <p:sp>
        <p:nvSpPr>
          <p:cNvPr id="11" name="Text Placeholder 8"/>
          <p:cNvSpPr>
            <a:spLocks noGrp="1"/>
          </p:cNvSpPr>
          <p:nvPr>
            <p:ph type="body" sz="quarter" idx="13"/>
          </p:nvPr>
        </p:nvSpPr>
        <p:spPr>
          <a:xfrm>
            <a:off x="628647" y="3057696"/>
            <a:ext cx="7886704" cy="445545"/>
          </a:xfrm>
        </p:spPr>
        <p:txBody>
          <a:bodyPr>
            <a:normAutofit/>
          </a:bodyPr>
          <a:lstStyle>
            <a:lvl1pPr marL="0" indent="0" algn="ctr">
              <a:buFont typeface="Arial" charset="0"/>
              <a:buNone/>
              <a:defRPr sz="1400" baseline="0"/>
            </a:lvl1pPr>
          </a:lstStyle>
          <a:p>
            <a:pPr lvl="0"/>
            <a:r>
              <a:rPr lang="en-US" smtClean="0"/>
              <a:t>Click to edit Master text styles</a:t>
            </a:r>
          </a:p>
        </p:txBody>
      </p:sp>
      <p:sp>
        <p:nvSpPr>
          <p:cNvPr id="14" name="Text Placeholder 6"/>
          <p:cNvSpPr>
            <a:spLocks noGrp="1"/>
          </p:cNvSpPr>
          <p:nvPr>
            <p:ph type="body" sz="quarter" idx="14"/>
          </p:nvPr>
        </p:nvSpPr>
        <p:spPr>
          <a:xfrm>
            <a:off x="628647" y="3565394"/>
            <a:ext cx="7886704" cy="371586"/>
          </a:xfrm>
        </p:spPr>
        <p:txBody>
          <a:bodyPr/>
          <a:lstStyle>
            <a:lvl1pPr marL="0" indent="0" algn="ctr">
              <a:buFont typeface="Arial" charset="0"/>
              <a:buNone/>
              <a:defRPr>
                <a:solidFill>
                  <a:schemeClr val="tx2"/>
                </a:solidFill>
              </a:defRPr>
            </a:lvl1pPr>
          </a:lstStyle>
          <a:p>
            <a:pPr lvl="0"/>
            <a:r>
              <a:rPr lang="en-US" smtClean="0"/>
              <a:t>Click to edit Master text styles</a:t>
            </a:r>
          </a:p>
        </p:txBody>
      </p:sp>
      <p:sp>
        <p:nvSpPr>
          <p:cNvPr id="15" name="Text Placeholder 8"/>
          <p:cNvSpPr>
            <a:spLocks noGrp="1"/>
          </p:cNvSpPr>
          <p:nvPr>
            <p:ph type="body" sz="quarter" idx="15"/>
          </p:nvPr>
        </p:nvSpPr>
        <p:spPr>
          <a:xfrm>
            <a:off x="628646" y="3999133"/>
            <a:ext cx="7886704" cy="445545"/>
          </a:xfrm>
        </p:spPr>
        <p:txBody>
          <a:bodyPr>
            <a:normAutofit/>
          </a:bodyPr>
          <a:lstStyle>
            <a:lvl1pPr marL="0" indent="0" algn="ctr">
              <a:buFont typeface="Arial" charset="0"/>
              <a:buNone/>
              <a:defRPr sz="1400" baseline="0"/>
            </a:lvl1pPr>
          </a:lstStyle>
          <a:p>
            <a:pPr lvl="0"/>
            <a:r>
              <a:rPr lang="en-US" smtClean="0"/>
              <a:t>Click to edit Master text styles</a:t>
            </a:r>
          </a:p>
        </p:txBody>
      </p:sp>
      <p:sp>
        <p:nvSpPr>
          <p:cNvPr id="16" name="Text Placeholder 6"/>
          <p:cNvSpPr>
            <a:spLocks noGrp="1"/>
          </p:cNvSpPr>
          <p:nvPr>
            <p:ph type="body" sz="quarter" idx="16"/>
          </p:nvPr>
        </p:nvSpPr>
        <p:spPr>
          <a:xfrm>
            <a:off x="628647" y="4506831"/>
            <a:ext cx="7886704" cy="371586"/>
          </a:xfrm>
        </p:spPr>
        <p:txBody>
          <a:bodyPr/>
          <a:lstStyle>
            <a:lvl1pPr marL="0" indent="0" algn="ctr">
              <a:buFont typeface="Arial" charset="0"/>
              <a:buNone/>
              <a:defRPr>
                <a:solidFill>
                  <a:schemeClr val="tx2"/>
                </a:solidFill>
              </a:defRPr>
            </a:lvl1pPr>
          </a:lstStyle>
          <a:p>
            <a:pPr lvl="0"/>
            <a:r>
              <a:rPr lang="en-US" smtClean="0"/>
              <a:t>Click to edit Master text styles</a:t>
            </a:r>
          </a:p>
        </p:txBody>
      </p:sp>
      <p:sp>
        <p:nvSpPr>
          <p:cNvPr id="17" name="Text Placeholder 8"/>
          <p:cNvSpPr>
            <a:spLocks noGrp="1"/>
          </p:cNvSpPr>
          <p:nvPr>
            <p:ph type="body" sz="quarter" idx="17"/>
          </p:nvPr>
        </p:nvSpPr>
        <p:spPr>
          <a:xfrm>
            <a:off x="628646" y="4940570"/>
            <a:ext cx="7886704" cy="445545"/>
          </a:xfrm>
        </p:spPr>
        <p:txBody>
          <a:bodyPr>
            <a:normAutofit/>
          </a:bodyPr>
          <a:lstStyle>
            <a:lvl1pPr marL="0" indent="0" algn="ctr">
              <a:buFont typeface="Arial" charset="0"/>
              <a:buNone/>
              <a:defRPr sz="1400" baseline="0"/>
            </a:lvl1pPr>
          </a:lstStyle>
          <a:p>
            <a:pPr lvl="0"/>
            <a:r>
              <a:rPr lang="en-US" smtClean="0"/>
              <a:t>Click to edit Master text styles</a:t>
            </a:r>
          </a:p>
        </p:txBody>
      </p:sp>
      <p:sp>
        <p:nvSpPr>
          <p:cNvPr id="18" name="Text Placeholder 6"/>
          <p:cNvSpPr>
            <a:spLocks noGrp="1"/>
          </p:cNvSpPr>
          <p:nvPr>
            <p:ph type="body" sz="quarter" idx="18"/>
          </p:nvPr>
        </p:nvSpPr>
        <p:spPr>
          <a:xfrm>
            <a:off x="628647" y="5448268"/>
            <a:ext cx="7886704" cy="371586"/>
          </a:xfrm>
        </p:spPr>
        <p:txBody>
          <a:bodyPr/>
          <a:lstStyle>
            <a:lvl1pPr marL="0" indent="0" algn="ctr">
              <a:buFont typeface="Arial" charset="0"/>
              <a:buNone/>
              <a:defRPr>
                <a:solidFill>
                  <a:schemeClr val="tx2"/>
                </a:solidFill>
              </a:defRPr>
            </a:lvl1pPr>
          </a:lstStyle>
          <a:p>
            <a:pPr lvl="0"/>
            <a:r>
              <a:rPr lang="en-US" smtClean="0"/>
              <a:t>Click to edit Master text styles</a:t>
            </a:r>
          </a:p>
        </p:txBody>
      </p:sp>
      <p:sp>
        <p:nvSpPr>
          <p:cNvPr id="19" name="Text Placeholder 8"/>
          <p:cNvSpPr>
            <a:spLocks noGrp="1"/>
          </p:cNvSpPr>
          <p:nvPr>
            <p:ph type="body" sz="quarter" idx="19"/>
          </p:nvPr>
        </p:nvSpPr>
        <p:spPr>
          <a:xfrm>
            <a:off x="628646" y="5882007"/>
            <a:ext cx="7886704" cy="445545"/>
          </a:xfrm>
        </p:spPr>
        <p:txBody>
          <a:bodyPr>
            <a:normAutofit/>
          </a:bodyPr>
          <a:lstStyle>
            <a:lvl1pPr marL="0" indent="0" algn="ctr">
              <a:buFont typeface="Arial" charset="0"/>
              <a:buNone/>
              <a:defRPr sz="1400" baseline="0"/>
            </a:lvl1pPr>
          </a:lstStyle>
          <a:p>
            <a:pPr lvl="0"/>
            <a:r>
              <a:rPr lang="en-US" smtClean="0"/>
              <a:t>Click to edit Master text styles</a:t>
            </a:r>
          </a:p>
        </p:txBody>
      </p:sp>
    </p:spTree>
    <p:extLst>
      <p:ext uri="{BB962C8B-B14F-4D97-AF65-F5344CB8AC3E}">
        <p14:creationId xmlns:p14="http://schemas.microsoft.com/office/powerpoint/2010/main" val="38144370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E26D8-55EF-402C-88CC-8AA1E5F80674}" type="datetimeFigureOut">
              <a:rPr lang="en-US" smtClean="0">
                <a:solidFill>
                  <a:prstClr val="black">
                    <a:tint val="75000"/>
                  </a:prstClr>
                </a:solidFill>
                <a:latin typeface="Calibri"/>
              </a:rPr>
              <a:pPr/>
              <a:t>10/25/16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1C24DBC-6DB5-4822-AAF0-5BFEC02C0FD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Speaker">
    <p:spTree>
      <p:nvGrpSpPr>
        <p:cNvPr id="1" name=""/>
        <p:cNvGrpSpPr/>
        <p:nvPr/>
      </p:nvGrpSpPr>
      <p:grpSpPr>
        <a:xfrm>
          <a:off x="0" y="0"/>
          <a:ext cx="0" cy="0"/>
          <a:chOff x="0" y="0"/>
          <a:chExt cx="0" cy="0"/>
        </a:xfrm>
      </p:grpSpPr>
      <p:cxnSp>
        <p:nvCxnSpPr>
          <p:cNvPr id="6" name="Straight Connector 5"/>
          <p:cNvCxnSpPr/>
          <p:nvPr/>
        </p:nvCxnSpPr>
        <p:spPr>
          <a:xfrm>
            <a:off x="625475" y="1438275"/>
            <a:ext cx="6237288"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75275" y="1443038"/>
            <a:ext cx="3152775" cy="31003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10" name="Rectangle 9"/>
          <p:cNvSpPr/>
          <p:nvPr/>
        </p:nvSpPr>
        <p:spPr>
          <a:xfrm>
            <a:off x="5375275" y="1443038"/>
            <a:ext cx="3152775" cy="227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dirty="0"/>
          </a:p>
        </p:txBody>
      </p:sp>
      <p:pic>
        <p:nvPicPr>
          <p:cNvPr id="11"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10513" y="5624513"/>
            <a:ext cx="1233487"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25292" y="2063477"/>
            <a:ext cx="4312467" cy="4183994"/>
          </a:xfrm>
        </p:spPr>
        <p:txBody>
          <a:bodyPr tIns="0">
            <a:noAutofit/>
          </a:bodyPr>
          <a:lstStyle>
            <a:lvl1pPr marL="0" indent="0">
              <a:lnSpc>
                <a:spcPct val="100000"/>
              </a:lnSpc>
              <a:buFont typeface="Arial" charset="0"/>
              <a:buNone/>
              <a:defRPr b="0" i="0">
                <a:solidFill>
                  <a:schemeClr val="accent6"/>
                </a:solidFill>
                <a:latin typeface="Helvetica Neue Light" charset="0"/>
                <a:ea typeface="Helvetica Neue Light" charset="0"/>
                <a:cs typeface="Helvetica Neue Light" charset="0"/>
              </a:defRPr>
            </a:lvl1pPr>
            <a:lvl2pPr marL="742950" indent="-285750">
              <a:lnSpc>
                <a:spcPct val="150000"/>
              </a:lnSpc>
              <a:buFontTx/>
              <a:buBlip>
                <a:blip r:embed="rId4"/>
              </a:buBlip>
              <a:defRPr sz="1600" b="0" i="0">
                <a:solidFill>
                  <a:schemeClr val="tx2"/>
                </a:solidFill>
                <a:latin typeface="Helvetica Neue Light" charset="0"/>
                <a:ea typeface="Helvetica Neue Light" charset="0"/>
                <a:cs typeface="Helvetica Neue Light" charset="0"/>
              </a:defRPr>
            </a:lvl2pPr>
            <a:lvl3pPr marL="1200150" indent="-285750">
              <a:lnSpc>
                <a:spcPct val="150000"/>
              </a:lnSpc>
              <a:buFont typeface="Wingdings" charset="2"/>
              <a:buChar char="§"/>
              <a:defRPr sz="1600" b="0" i="0">
                <a:solidFill>
                  <a:schemeClr val="accent6"/>
                </a:solidFill>
                <a:latin typeface="Helvetica Neue Light" charset="0"/>
                <a:ea typeface="Helvetica Neue Light" charset="0"/>
                <a:cs typeface="Helvetica Neue Light" charset="0"/>
              </a:defRPr>
            </a:lvl3pPr>
            <a:lvl4pPr marL="1657350" indent="-285750">
              <a:lnSpc>
                <a:spcPct val="150000"/>
              </a:lnSpc>
              <a:buFont typeface="Wingdings" charset="2"/>
              <a:buChar char="§"/>
              <a:defRPr sz="1400" b="0" i="0">
                <a:solidFill>
                  <a:schemeClr val="accent6"/>
                </a:solidFill>
                <a:latin typeface="Helvetica Neue Light" charset="0"/>
                <a:ea typeface="Helvetica Neue Light" charset="0"/>
                <a:cs typeface="Helvetica Neue Light" charset="0"/>
              </a:defRPr>
            </a:lvl4pPr>
            <a:lvl5pPr marL="2000250" indent="-171450">
              <a:lnSpc>
                <a:spcPct val="150000"/>
              </a:lnSpc>
              <a:buFont typeface="Wingdings" charset="2"/>
              <a:buChar char="§"/>
              <a:defRPr sz="1200">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2"/>
          <p:cNvSpPr>
            <a:spLocks noGrp="1"/>
          </p:cNvSpPr>
          <p:nvPr>
            <p:ph type="body" idx="10"/>
          </p:nvPr>
        </p:nvSpPr>
        <p:spPr>
          <a:xfrm>
            <a:off x="625293" y="1670354"/>
            <a:ext cx="4312466" cy="393123"/>
          </a:xfrm>
        </p:spPr>
        <p:txBody>
          <a:bodyPr>
            <a:noAutofit/>
          </a:bodyPr>
          <a:lstStyle>
            <a:lvl1pPr marL="0" indent="0" algn="l">
              <a:buNone/>
              <a:defRPr sz="1800" b="1">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9" name="Picture Placeholder 20"/>
          <p:cNvSpPr>
            <a:spLocks noGrp="1"/>
          </p:cNvSpPr>
          <p:nvPr>
            <p:ph type="pic" sz="quarter" idx="15"/>
          </p:nvPr>
        </p:nvSpPr>
        <p:spPr>
          <a:xfrm>
            <a:off x="5375137" y="1670354"/>
            <a:ext cx="3152511" cy="2873749"/>
          </a:xfrm>
        </p:spPr>
        <p:txBody>
          <a:bodyPr rtlCol="0" anchor="b">
            <a:normAutofit/>
          </a:bodyPr>
          <a:lstStyle>
            <a:lvl1pPr marL="0" indent="0" algn="ctr">
              <a:buNone/>
              <a:defRPr>
                <a:solidFill>
                  <a:schemeClr val="bg1"/>
                </a:solidFill>
              </a:defRPr>
            </a:lvl1pPr>
          </a:lstStyle>
          <a:p>
            <a:pPr lvl="0"/>
            <a:r>
              <a:rPr lang="en-US" noProof="0" smtClean="0"/>
              <a:t>Drag picture to placeholder or click icon to add</a:t>
            </a:r>
            <a:endParaRPr lang="en-US" noProof="0" dirty="0"/>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1118046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List (Insert Background)">
    <p:bg>
      <p:bgRef idx="1001">
        <a:schemeClr val="bg2"/>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10513" y="5624513"/>
            <a:ext cx="1233487"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8"/>
          <p:cNvSpPr>
            <a:spLocks noGrp="1"/>
          </p:cNvSpPr>
          <p:nvPr>
            <p:ph type="title"/>
          </p:nvPr>
        </p:nvSpPr>
        <p:spPr>
          <a:xfrm>
            <a:off x="4485503" y="741404"/>
            <a:ext cx="4026489" cy="689957"/>
          </a:xfrm>
        </p:spPr>
        <p:txBody>
          <a:bodyPr anchor="b">
            <a:noAutofit/>
          </a:bodyPr>
          <a:lstStyle>
            <a:lvl1pPr algn="r">
              <a:defRPr>
                <a:solidFill>
                  <a:schemeClr val="bg1"/>
                </a:solidFill>
              </a:defRPr>
            </a:lvl1pPr>
          </a:lstStyle>
          <a:p>
            <a:r>
              <a:rPr lang="en-US" smtClean="0"/>
              <a:t>Click to edit Master title style</a:t>
            </a:r>
            <a:endParaRPr lang="en-US" dirty="0"/>
          </a:p>
        </p:txBody>
      </p:sp>
      <p:sp>
        <p:nvSpPr>
          <p:cNvPr id="21" name="Text Placeholder 20"/>
          <p:cNvSpPr>
            <a:spLocks noGrp="1"/>
          </p:cNvSpPr>
          <p:nvPr>
            <p:ph type="body" sz="quarter" idx="10"/>
          </p:nvPr>
        </p:nvSpPr>
        <p:spPr>
          <a:xfrm>
            <a:off x="4485503" y="1655806"/>
            <a:ext cx="4026672" cy="4226010"/>
          </a:xfrm>
        </p:spPr>
        <p:txBody>
          <a:bodyPr>
            <a:noAutofit/>
          </a:bodyPr>
          <a:lstStyle>
            <a:lvl1pPr marL="228600" indent="-228600">
              <a:buClr>
                <a:schemeClr val="bg2"/>
              </a:buClr>
              <a:buSzPct val="150000"/>
              <a:buFont typeface="Arial" charset="0"/>
              <a:buChar char="•"/>
              <a:defRPr/>
            </a:lvl1pPr>
            <a:lvl2pPr>
              <a:defRPr>
                <a:solidFill>
                  <a:schemeClr val="bg2"/>
                </a:solidFill>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7401949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Insert Background)">
    <p:bg>
      <p:bgRef idx="1001">
        <a:schemeClr val="bg2"/>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10513" y="5624513"/>
            <a:ext cx="1233487"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628650" y="3452813"/>
            <a:ext cx="78867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1149179"/>
            <a:ext cx="7886700" cy="2150075"/>
          </a:xfrm>
        </p:spPr>
        <p:txBody>
          <a:bodyPr anchor="b"/>
          <a:lstStyle/>
          <a:p>
            <a:r>
              <a:rPr lang="en-US" smtClean="0"/>
              <a:t>Click to edit Master title style</a:t>
            </a:r>
            <a:endParaRPr lang="en-US" dirty="0"/>
          </a:p>
        </p:txBody>
      </p:sp>
      <p:sp>
        <p:nvSpPr>
          <p:cNvPr id="12" name="Text Placeholder 11"/>
          <p:cNvSpPr>
            <a:spLocks noGrp="1"/>
          </p:cNvSpPr>
          <p:nvPr>
            <p:ph type="body" sz="quarter" idx="10"/>
          </p:nvPr>
        </p:nvSpPr>
        <p:spPr>
          <a:xfrm>
            <a:off x="628650" y="3724275"/>
            <a:ext cx="7886700" cy="661988"/>
          </a:xfrm>
        </p:spPr>
        <p:txBody>
          <a:bodyPr/>
          <a:lstStyle>
            <a:lvl1pPr marL="0" indent="0" algn="r">
              <a:buFont typeface="Arial" charset="0"/>
              <a:buNone/>
              <a:defRPr sz="24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2380343139"/>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5" name="Rectangle 4"/>
          <p:cNvSpPr/>
          <p:nvPr/>
        </p:nvSpPr>
        <p:spPr>
          <a:xfrm>
            <a:off x="0" y="1443038"/>
            <a:ext cx="9144000" cy="2413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dirty="0"/>
          </a:p>
        </p:txBody>
      </p:sp>
      <p:pic>
        <p:nvPicPr>
          <p:cNvPr id="6"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10513" y="5624513"/>
            <a:ext cx="1233487"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8" name="Picture Placeholder 20"/>
          <p:cNvSpPr>
            <a:spLocks noGrp="1"/>
          </p:cNvSpPr>
          <p:nvPr>
            <p:ph type="pic" sz="quarter" idx="15"/>
          </p:nvPr>
        </p:nvSpPr>
        <p:spPr>
          <a:xfrm>
            <a:off x="0" y="1442709"/>
            <a:ext cx="9143999" cy="2423947"/>
          </a:xfrm>
        </p:spPr>
        <p:txBody>
          <a:bodyPr rtlCol="0">
            <a:normAutofit/>
          </a:bodyPr>
          <a:lstStyle>
            <a:lvl1pPr marL="0" indent="0" algn="ctr">
              <a:buNone/>
              <a:defRPr>
                <a:solidFill>
                  <a:schemeClr val="bg1"/>
                </a:solidFill>
              </a:defRPr>
            </a:lvl1pPr>
          </a:lstStyle>
          <a:p>
            <a:pPr lvl="0"/>
            <a:r>
              <a:rPr lang="en-US" noProof="0" smtClean="0"/>
              <a:t>Drag picture to placeholder or click icon to add</a:t>
            </a:r>
            <a:endParaRPr lang="en-US" noProof="0" dirty="0"/>
          </a:p>
        </p:txBody>
      </p:sp>
      <p:sp>
        <p:nvSpPr>
          <p:cNvPr id="11" name="Text Placeholder 10"/>
          <p:cNvSpPr>
            <a:spLocks noGrp="1"/>
          </p:cNvSpPr>
          <p:nvPr>
            <p:ph type="body" sz="quarter" idx="16"/>
          </p:nvPr>
        </p:nvSpPr>
        <p:spPr>
          <a:xfrm>
            <a:off x="628650" y="4054476"/>
            <a:ext cx="7886700" cy="2094534"/>
          </a:xfrm>
        </p:spPr>
        <p:txBody>
          <a:bodyPr>
            <a:noAutofit/>
          </a:bodyPr>
          <a:lstStyle>
            <a:lvl1pPr marL="0" indent="0">
              <a:lnSpc>
                <a:spcPct val="100000"/>
              </a:lnSpc>
              <a:buFont typeface="Arial" charset="0"/>
              <a:buNone/>
              <a:defRPr/>
            </a:lvl1pPr>
            <a:lvl2pPr marL="685800" indent="-228600">
              <a:buFontTx/>
              <a:buBlip>
                <a:blip r:embed="rId4"/>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70752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9" name="Rectangle 8"/>
          <p:cNvSpPr/>
          <p:nvPr/>
        </p:nvSpPr>
        <p:spPr>
          <a:xfrm>
            <a:off x="4763" y="2033588"/>
            <a:ext cx="3051175" cy="24114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10" name="Rectangle 9"/>
          <p:cNvSpPr/>
          <p:nvPr/>
        </p:nvSpPr>
        <p:spPr>
          <a:xfrm>
            <a:off x="6091238" y="2033588"/>
            <a:ext cx="3052762" cy="24114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dirty="0"/>
          </a:p>
        </p:txBody>
      </p:sp>
      <p:cxnSp>
        <p:nvCxnSpPr>
          <p:cNvPr id="11" name="Straight Connector 10"/>
          <p:cNvCxnSpPr/>
          <p:nvPr/>
        </p:nvCxnSpPr>
        <p:spPr>
          <a:xfrm>
            <a:off x="623888" y="1435100"/>
            <a:ext cx="7970837"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040063" y="4448175"/>
            <a:ext cx="3051175" cy="2409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dirty="0"/>
          </a:p>
        </p:txBody>
      </p:sp>
      <p:pic>
        <p:nvPicPr>
          <p:cNvPr id="13"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10513" y="5624513"/>
            <a:ext cx="1233487"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Picture Placeholder 20"/>
          <p:cNvSpPr>
            <a:spLocks noGrp="1"/>
          </p:cNvSpPr>
          <p:nvPr>
            <p:ph type="pic" sz="quarter" idx="15"/>
          </p:nvPr>
        </p:nvSpPr>
        <p:spPr>
          <a:xfrm>
            <a:off x="0" y="2036338"/>
            <a:ext cx="3055036" cy="2416134"/>
          </a:xfrm>
        </p:spPr>
        <p:txBody>
          <a:bodyPr rtlCol="0">
            <a:normAutofit/>
          </a:bodyPr>
          <a:lstStyle>
            <a:lvl1pPr marL="0" indent="0" algn="ctr">
              <a:buNone/>
              <a:defRPr>
                <a:solidFill>
                  <a:schemeClr val="bg1"/>
                </a:solidFill>
              </a:defRPr>
            </a:lvl1pPr>
          </a:lstStyle>
          <a:p>
            <a:pPr lvl="0"/>
            <a:r>
              <a:rPr lang="en-US" noProof="0" smtClean="0"/>
              <a:t>Drag picture to placeholder or click icon to add</a:t>
            </a:r>
            <a:endParaRPr lang="en-US" noProof="0" dirty="0"/>
          </a:p>
        </p:txBody>
      </p:sp>
      <p:sp>
        <p:nvSpPr>
          <p:cNvPr id="17" name="Picture Placeholder 20"/>
          <p:cNvSpPr>
            <a:spLocks noGrp="1"/>
          </p:cNvSpPr>
          <p:nvPr>
            <p:ph type="pic" sz="quarter" idx="16"/>
          </p:nvPr>
        </p:nvSpPr>
        <p:spPr>
          <a:xfrm>
            <a:off x="6090986" y="2032801"/>
            <a:ext cx="3053014" cy="2416132"/>
          </a:xfrm>
        </p:spPr>
        <p:txBody>
          <a:bodyPr rtlCol="0">
            <a:normAutofit/>
          </a:bodyPr>
          <a:lstStyle>
            <a:lvl1pPr marL="0" indent="0" algn="ctr">
              <a:buNone/>
              <a:defRPr>
                <a:solidFill>
                  <a:schemeClr val="bg1"/>
                </a:solidFill>
              </a:defRPr>
            </a:lvl1pPr>
          </a:lstStyle>
          <a:p>
            <a:pPr lvl="0"/>
            <a:r>
              <a:rPr lang="en-US" noProof="0" smtClean="0"/>
              <a:t>Drag picture to placeholder or click icon to add</a:t>
            </a:r>
            <a:endParaRPr lang="en-US" noProof="0" dirty="0"/>
          </a:p>
        </p:txBody>
      </p:sp>
      <p:sp>
        <p:nvSpPr>
          <p:cNvPr id="18" name="Picture Placeholder 20"/>
          <p:cNvSpPr>
            <a:spLocks noGrp="1"/>
          </p:cNvSpPr>
          <p:nvPr>
            <p:ph type="pic" sz="quarter" idx="17"/>
          </p:nvPr>
        </p:nvSpPr>
        <p:spPr>
          <a:xfrm>
            <a:off x="3039762" y="4452472"/>
            <a:ext cx="3051224" cy="2405528"/>
          </a:xfrm>
        </p:spPr>
        <p:txBody>
          <a:bodyPr rtlCol="0">
            <a:normAutofit/>
          </a:bodyPr>
          <a:lstStyle>
            <a:lvl1pPr marL="0" indent="0" algn="ctr">
              <a:buNone/>
              <a:defRPr>
                <a:solidFill>
                  <a:schemeClr val="bg1"/>
                </a:solidFill>
              </a:defRPr>
            </a:lvl1pPr>
          </a:lstStyle>
          <a:p>
            <a:pPr lvl="0"/>
            <a:r>
              <a:rPr lang="en-US" noProof="0" smtClean="0"/>
              <a:t>Drag picture to placeholder or click icon to add</a:t>
            </a:r>
            <a:endParaRPr lang="en-US" noProof="0" dirty="0"/>
          </a:p>
        </p:txBody>
      </p:sp>
      <p:sp>
        <p:nvSpPr>
          <p:cNvPr id="21" name="Content Placeholder 20"/>
          <p:cNvSpPr>
            <a:spLocks noGrp="1"/>
          </p:cNvSpPr>
          <p:nvPr>
            <p:ph sz="quarter" idx="18"/>
          </p:nvPr>
        </p:nvSpPr>
        <p:spPr>
          <a:xfrm>
            <a:off x="3273425" y="2173288"/>
            <a:ext cx="2584450" cy="2054225"/>
          </a:xfrm>
        </p:spPr>
        <p:txBody>
          <a:bodyPr>
            <a:noAutofit/>
          </a:bodyPr>
          <a:lstStyle>
            <a:lvl1pPr marL="0" indent="0">
              <a:buFont typeface="Arial" charset="0"/>
              <a:buNone/>
              <a:defRPr/>
            </a:lvl1pPr>
            <a:lvl2pPr marL="685800" indent="-228600">
              <a:buFontTx/>
              <a:buBlip>
                <a:blip r:embed="rId4"/>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3" name="Content Placeholder 20"/>
          <p:cNvSpPr>
            <a:spLocks noGrp="1"/>
          </p:cNvSpPr>
          <p:nvPr>
            <p:ph sz="quarter" idx="19"/>
          </p:nvPr>
        </p:nvSpPr>
        <p:spPr>
          <a:xfrm>
            <a:off x="224566" y="4624588"/>
            <a:ext cx="2584450" cy="2054225"/>
          </a:xfrm>
        </p:spPr>
        <p:txBody>
          <a:bodyPr>
            <a:noAutofit/>
          </a:bodyPr>
          <a:lstStyle>
            <a:lvl1pPr marL="0" indent="0">
              <a:buFont typeface="Arial" charset="0"/>
              <a:buNone/>
              <a:defRPr/>
            </a:lvl1pPr>
            <a:lvl2pPr marL="685800" indent="-228600">
              <a:buFontTx/>
              <a:buBlip>
                <a:blip r:embed="rId4"/>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20"/>
          <p:cNvSpPr>
            <a:spLocks noGrp="1"/>
          </p:cNvSpPr>
          <p:nvPr>
            <p:ph sz="quarter" idx="20"/>
          </p:nvPr>
        </p:nvSpPr>
        <p:spPr>
          <a:xfrm>
            <a:off x="6310270" y="4624588"/>
            <a:ext cx="2584450" cy="2054225"/>
          </a:xfrm>
        </p:spPr>
        <p:txBody>
          <a:bodyPr>
            <a:noAutofit/>
          </a:bodyPr>
          <a:lstStyle>
            <a:lvl1pPr marL="0" indent="0">
              <a:buFont typeface="Arial" charset="0"/>
              <a:buNone/>
              <a:defRPr/>
            </a:lvl1pPr>
            <a:lvl2pPr marL="685800" indent="-228600">
              <a:buFontTx/>
              <a:buBlip>
                <a:blip r:embed="rId4"/>
              </a:buBlip>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47850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slideLayout" Target="../slideLayouts/slideLayout26.xml"/><Relationship Id="rId15" Type="http://schemas.openxmlformats.org/officeDocument/2006/relationships/slideLayout" Target="../slideLayouts/slideLayout27.xml"/><Relationship Id="rId16" Type="http://schemas.openxmlformats.org/officeDocument/2006/relationships/slideLayout" Target="../slideLayouts/slideLayout28.xml"/><Relationship Id="rId17" Type="http://schemas.openxmlformats.org/officeDocument/2006/relationships/slideLayout" Target="../slideLayouts/slideLayout29.xml"/><Relationship Id="rId18"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theme" Target="../theme/theme3.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741363"/>
            <a:ext cx="7886700"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l" rtl="0" eaLnBrk="0" fontAlgn="base" hangingPunct="0">
        <a:lnSpc>
          <a:spcPct val="90000"/>
        </a:lnSpc>
        <a:spcBef>
          <a:spcPct val="0"/>
        </a:spcBef>
        <a:spcAft>
          <a:spcPct val="0"/>
        </a:spcAft>
        <a:defRPr sz="3600" kern="1200">
          <a:solidFill>
            <a:schemeClr val="tx1"/>
          </a:solidFill>
          <a:latin typeface="Helvetica Neue Light" charset="0"/>
          <a:ea typeface="ＭＳ Ｐゴシック" charset="0"/>
          <a:cs typeface="Helvetica Neue Light" charset="0"/>
        </a:defRPr>
      </a:lvl1pPr>
      <a:lvl2pPr algn="l" rtl="0" eaLnBrk="0" fontAlgn="base" hangingPunct="0">
        <a:lnSpc>
          <a:spcPct val="90000"/>
        </a:lnSpc>
        <a:spcBef>
          <a:spcPct val="0"/>
        </a:spcBef>
        <a:spcAft>
          <a:spcPct val="0"/>
        </a:spcAft>
        <a:defRPr sz="3600">
          <a:solidFill>
            <a:schemeClr val="tx1"/>
          </a:solidFill>
          <a:latin typeface="Helvetica Neue Light" charset="0"/>
          <a:ea typeface="ＭＳ Ｐゴシック" charset="0"/>
          <a:cs typeface="Helvetica Neue Light" charset="0"/>
        </a:defRPr>
      </a:lvl2pPr>
      <a:lvl3pPr algn="l" rtl="0" eaLnBrk="0" fontAlgn="base" hangingPunct="0">
        <a:lnSpc>
          <a:spcPct val="90000"/>
        </a:lnSpc>
        <a:spcBef>
          <a:spcPct val="0"/>
        </a:spcBef>
        <a:spcAft>
          <a:spcPct val="0"/>
        </a:spcAft>
        <a:defRPr sz="3600">
          <a:solidFill>
            <a:schemeClr val="tx1"/>
          </a:solidFill>
          <a:latin typeface="Helvetica Neue Light" charset="0"/>
          <a:ea typeface="ＭＳ Ｐゴシック" charset="0"/>
          <a:cs typeface="Helvetica Neue Light" charset="0"/>
        </a:defRPr>
      </a:lvl3pPr>
      <a:lvl4pPr algn="l" rtl="0" eaLnBrk="0" fontAlgn="base" hangingPunct="0">
        <a:lnSpc>
          <a:spcPct val="90000"/>
        </a:lnSpc>
        <a:spcBef>
          <a:spcPct val="0"/>
        </a:spcBef>
        <a:spcAft>
          <a:spcPct val="0"/>
        </a:spcAft>
        <a:defRPr sz="3600">
          <a:solidFill>
            <a:schemeClr val="tx1"/>
          </a:solidFill>
          <a:latin typeface="Helvetica Neue Light" charset="0"/>
          <a:ea typeface="ＭＳ Ｐゴシック" charset="0"/>
          <a:cs typeface="Helvetica Neue Light" charset="0"/>
        </a:defRPr>
      </a:lvl4pPr>
      <a:lvl5pPr algn="l" rtl="0" eaLnBrk="0" fontAlgn="base" hangingPunct="0">
        <a:lnSpc>
          <a:spcPct val="90000"/>
        </a:lnSpc>
        <a:spcBef>
          <a:spcPct val="0"/>
        </a:spcBef>
        <a:spcAft>
          <a:spcPct val="0"/>
        </a:spcAft>
        <a:defRPr sz="3600">
          <a:solidFill>
            <a:schemeClr val="tx1"/>
          </a:solidFill>
          <a:latin typeface="Helvetica Neue Light" charset="0"/>
          <a:ea typeface="ＭＳ Ｐゴシック" charset="0"/>
          <a:cs typeface="Helvetica Neue Light" charset="0"/>
        </a:defRPr>
      </a:lvl5pPr>
      <a:lvl6pPr marL="457200" algn="l" rtl="0" eaLnBrk="1" fontAlgn="base" hangingPunct="1">
        <a:lnSpc>
          <a:spcPct val="90000"/>
        </a:lnSpc>
        <a:spcBef>
          <a:spcPct val="0"/>
        </a:spcBef>
        <a:spcAft>
          <a:spcPct val="0"/>
        </a:spcAft>
        <a:defRPr sz="3600">
          <a:solidFill>
            <a:schemeClr val="tx1"/>
          </a:solidFill>
          <a:latin typeface="Helvetica Neue Light" charset="0"/>
          <a:ea typeface="ＭＳ Ｐゴシック" charset="0"/>
          <a:cs typeface="Helvetica Neue Light" charset="0"/>
        </a:defRPr>
      </a:lvl6pPr>
      <a:lvl7pPr marL="914400" algn="l" rtl="0" eaLnBrk="1" fontAlgn="base" hangingPunct="1">
        <a:lnSpc>
          <a:spcPct val="90000"/>
        </a:lnSpc>
        <a:spcBef>
          <a:spcPct val="0"/>
        </a:spcBef>
        <a:spcAft>
          <a:spcPct val="0"/>
        </a:spcAft>
        <a:defRPr sz="3600">
          <a:solidFill>
            <a:schemeClr val="tx1"/>
          </a:solidFill>
          <a:latin typeface="Helvetica Neue Light" charset="0"/>
          <a:ea typeface="ＭＳ Ｐゴシック" charset="0"/>
          <a:cs typeface="Helvetica Neue Light" charset="0"/>
        </a:defRPr>
      </a:lvl7pPr>
      <a:lvl8pPr marL="1371600" algn="l" rtl="0" eaLnBrk="1" fontAlgn="base" hangingPunct="1">
        <a:lnSpc>
          <a:spcPct val="90000"/>
        </a:lnSpc>
        <a:spcBef>
          <a:spcPct val="0"/>
        </a:spcBef>
        <a:spcAft>
          <a:spcPct val="0"/>
        </a:spcAft>
        <a:defRPr sz="3600">
          <a:solidFill>
            <a:schemeClr val="tx1"/>
          </a:solidFill>
          <a:latin typeface="Helvetica Neue Light" charset="0"/>
          <a:ea typeface="ＭＳ Ｐゴシック" charset="0"/>
          <a:cs typeface="Helvetica Neue Light" charset="0"/>
        </a:defRPr>
      </a:lvl8pPr>
      <a:lvl9pPr marL="1828800" algn="l" rtl="0" eaLnBrk="1" fontAlgn="base" hangingPunct="1">
        <a:lnSpc>
          <a:spcPct val="90000"/>
        </a:lnSpc>
        <a:spcBef>
          <a:spcPct val="0"/>
        </a:spcBef>
        <a:spcAft>
          <a:spcPct val="0"/>
        </a:spcAft>
        <a:defRPr sz="3600">
          <a:solidFill>
            <a:schemeClr val="tx1"/>
          </a:solidFill>
          <a:latin typeface="Helvetica Neue Light" charset="0"/>
          <a:ea typeface="ＭＳ Ｐゴシック" charset="0"/>
          <a:cs typeface="Helvetica Neue Light" charset="0"/>
        </a:defRPr>
      </a:lvl9pPr>
    </p:titleStyle>
    <p:bodyStyle>
      <a:lvl1pPr marL="228600" indent="-228600" algn="l" rtl="0" eaLnBrk="0" fontAlgn="base" hangingPunct="0">
        <a:lnSpc>
          <a:spcPct val="90000"/>
        </a:lnSpc>
        <a:spcBef>
          <a:spcPts val="1000"/>
        </a:spcBef>
        <a:spcAft>
          <a:spcPct val="0"/>
        </a:spcAft>
        <a:buBlip>
          <a:blip r:embed="rId14"/>
        </a:buBlip>
        <a:defRPr kern="1200">
          <a:solidFill>
            <a:srgbClr val="999999"/>
          </a:solidFill>
          <a:latin typeface="Helvetica Neue" charset="0"/>
          <a:ea typeface="ＭＳ Ｐゴシック" charset="0"/>
          <a:cs typeface="Helvetica Neue" charset="0"/>
        </a:defRPr>
      </a:lvl1pPr>
      <a:lvl2pPr marL="685800" indent="-228600" algn="l" rtl="0" eaLnBrk="0" fontAlgn="base" hangingPunct="0">
        <a:lnSpc>
          <a:spcPct val="90000"/>
        </a:lnSpc>
        <a:spcBef>
          <a:spcPts val="500"/>
        </a:spcBef>
        <a:spcAft>
          <a:spcPct val="0"/>
        </a:spcAft>
        <a:buFont typeface="Wingdings" charset="0"/>
        <a:buChar char="§"/>
        <a:defRPr kern="1200">
          <a:solidFill>
            <a:schemeClr val="tx2"/>
          </a:solidFill>
          <a:latin typeface="Helvetica Neue" charset="0"/>
          <a:ea typeface="Helvetica Neue" charset="0"/>
          <a:cs typeface="Helvetica Neue" charset="0"/>
        </a:defRPr>
      </a:lvl2pPr>
      <a:lvl3pPr marL="1143000" indent="-228600" algn="l" rtl="0" eaLnBrk="0" fontAlgn="base" hangingPunct="0">
        <a:lnSpc>
          <a:spcPct val="90000"/>
        </a:lnSpc>
        <a:spcBef>
          <a:spcPts val="500"/>
        </a:spcBef>
        <a:spcAft>
          <a:spcPct val="0"/>
        </a:spcAft>
        <a:buFont typeface="Wingdings" charset="0"/>
        <a:buChar char="§"/>
        <a:defRPr kern="1200">
          <a:solidFill>
            <a:srgbClr val="999999"/>
          </a:solidFill>
          <a:latin typeface="Helvetica Neue" charset="0"/>
          <a:ea typeface="Helvetica Neue" charset="0"/>
          <a:cs typeface="Helvetica Neue" charset="0"/>
        </a:defRPr>
      </a:lvl3pPr>
      <a:lvl4pPr marL="1600200" indent="-228600" algn="l" rtl="0" eaLnBrk="0" fontAlgn="base" hangingPunct="0">
        <a:lnSpc>
          <a:spcPct val="90000"/>
        </a:lnSpc>
        <a:spcBef>
          <a:spcPts val="500"/>
        </a:spcBef>
        <a:spcAft>
          <a:spcPct val="0"/>
        </a:spcAft>
        <a:buFont typeface="Wingdings" charset="0"/>
        <a:buChar char="§"/>
        <a:defRPr sz="1600" kern="1200">
          <a:solidFill>
            <a:srgbClr val="999999"/>
          </a:solidFill>
          <a:latin typeface="Helvetica Neue" charset="0"/>
          <a:ea typeface="Helvetica Neue" charset="0"/>
          <a:cs typeface="Helvetica Neue" charset="0"/>
        </a:defRPr>
      </a:lvl4pPr>
      <a:lvl5pPr marL="2057400" indent="-228600" algn="l" rtl="0" eaLnBrk="0" fontAlgn="base" hangingPunct="0">
        <a:lnSpc>
          <a:spcPct val="90000"/>
        </a:lnSpc>
        <a:spcBef>
          <a:spcPts val="500"/>
        </a:spcBef>
        <a:spcAft>
          <a:spcPct val="0"/>
        </a:spcAft>
        <a:buFont typeface="Wingdings" charset="0"/>
        <a:buChar char="§"/>
        <a:defRPr sz="1400" kern="1200">
          <a:solidFill>
            <a:srgbClr val="999999"/>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13" y="244158"/>
            <a:ext cx="7345362" cy="1339850"/>
          </a:xfrm>
          <a:prstGeom prst="rect">
            <a:avLst/>
          </a:prstGeom>
        </p:spPr>
        <p:txBody>
          <a:bodyPr vert="horz" lIns="91440" tIns="45720" rIns="91440" bIns="45720" rtlCol="0" anchor="ctr">
            <a:normAutofit/>
          </a:bodyPr>
          <a:lstStyle/>
          <a:p>
            <a:r>
              <a:rPr lang="en-US" smtClean="0"/>
              <a:t>Click to edit Master title style</a:t>
            </a:r>
            <a:endParaRPr dirty="0"/>
          </a:p>
        </p:txBody>
      </p:sp>
      <p:sp>
        <p:nvSpPr>
          <p:cNvPr id="3" name="Text Placeholder 2"/>
          <p:cNvSpPr>
            <a:spLocks noGrp="1"/>
          </p:cNvSpPr>
          <p:nvPr>
            <p:ph type="body" idx="1"/>
          </p:nvPr>
        </p:nvSpPr>
        <p:spPr>
          <a:xfrm>
            <a:off x="900112" y="2133601"/>
            <a:ext cx="7345363"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243840" y="6371591"/>
            <a:ext cx="2133600" cy="259317"/>
          </a:xfrm>
          <a:prstGeom prst="rect">
            <a:avLst/>
          </a:prstGeom>
        </p:spPr>
        <p:txBody>
          <a:bodyPr vert="horz" lIns="91440" tIns="45720" rIns="91440" bIns="45720" rtlCol="0" anchor="ctr"/>
          <a:lstStyle>
            <a:lvl1pPr algn="l">
              <a:defRPr sz="1200">
                <a:solidFill>
                  <a:schemeClr val="bg2">
                    <a:lumMod val="60000"/>
                    <a:lumOff val="40000"/>
                  </a:schemeClr>
                </a:solidFill>
                <a:latin typeface="Brush Script MT" pitchFamily="66" charset="0"/>
              </a:defRPr>
            </a:lvl1pPr>
          </a:lstStyle>
          <a:p>
            <a:pPr defTabSz="457200" fontAlgn="auto">
              <a:spcBef>
                <a:spcPts val="0"/>
              </a:spcBef>
              <a:spcAft>
                <a:spcPts val="0"/>
              </a:spcAft>
            </a:pPr>
            <a:fld id="{04AA16C4-3EE2-C24F-9C29-76010F82C4D4}" type="datetimeFigureOut">
              <a:rPr lang="en-US" smtClean="0">
                <a:solidFill>
                  <a:srgbClr val="73978F">
                    <a:lumMod val="60000"/>
                    <a:lumOff val="40000"/>
                  </a:srgbClr>
                </a:solidFill>
                <a:ea typeface="+mn-ea"/>
                <a:cs typeface="+mn-cs"/>
              </a:rPr>
              <a:pPr defTabSz="457200" fontAlgn="auto">
                <a:spcBef>
                  <a:spcPts val="0"/>
                </a:spcBef>
                <a:spcAft>
                  <a:spcPts val="0"/>
                </a:spcAft>
              </a:pPr>
              <a:t>10/25/16</a:t>
            </a:fld>
            <a:endParaRPr lang="en-US" dirty="0">
              <a:solidFill>
                <a:srgbClr val="73978F">
                  <a:lumMod val="60000"/>
                  <a:lumOff val="40000"/>
                </a:srgbClr>
              </a:solidFill>
              <a:ea typeface="+mn-ea"/>
              <a:cs typeface="+mn-cs"/>
            </a:endParaRPr>
          </a:p>
        </p:txBody>
      </p:sp>
      <p:sp>
        <p:nvSpPr>
          <p:cNvPr id="5" name="Footer Placeholder 4"/>
          <p:cNvSpPr>
            <a:spLocks noGrp="1"/>
          </p:cNvSpPr>
          <p:nvPr>
            <p:ph type="ftr" sz="quarter" idx="3"/>
          </p:nvPr>
        </p:nvSpPr>
        <p:spPr>
          <a:xfrm>
            <a:off x="5958840" y="6371591"/>
            <a:ext cx="2895600" cy="257810"/>
          </a:xfrm>
          <a:prstGeom prst="rect">
            <a:avLst/>
          </a:prstGeom>
        </p:spPr>
        <p:txBody>
          <a:bodyPr vert="horz" lIns="91440" tIns="45720" rIns="91440" bIns="45720" rtlCol="0" anchor="ctr"/>
          <a:lstStyle>
            <a:lvl1pPr marL="0" algn="r" defTabSz="914400" rtl="0" eaLnBrk="1" latinLnBrk="0" hangingPunct="1">
              <a:defRPr sz="1200" kern="1200">
                <a:solidFill>
                  <a:schemeClr val="bg2">
                    <a:lumMod val="60000"/>
                    <a:lumOff val="40000"/>
                  </a:schemeClr>
                </a:solidFill>
                <a:latin typeface="Brush Script MT" pitchFamily="66" charset="0"/>
                <a:ea typeface="+mn-ea"/>
                <a:cs typeface="+mn-cs"/>
              </a:defRPr>
            </a:lvl1pPr>
          </a:lstStyle>
          <a:p>
            <a:pPr fontAlgn="auto">
              <a:spcBef>
                <a:spcPts val="0"/>
              </a:spcBef>
              <a:spcAft>
                <a:spcPts val="0"/>
              </a:spcAft>
            </a:pPr>
            <a:endParaRPr lang="en-US" dirty="0">
              <a:solidFill>
                <a:srgbClr val="73978F">
                  <a:lumMod val="60000"/>
                  <a:lumOff val="40000"/>
                </a:srgbClr>
              </a:solidFill>
            </a:endParaRPr>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lIns="91440" tIns="45720" rIns="91440" bIns="45720" rtlCol="0" anchor="ctr"/>
          <a:lstStyle>
            <a:lvl1pPr marL="0" algn="ctr" defTabSz="914400" rtl="0" eaLnBrk="1" latinLnBrk="0" hangingPunct="1">
              <a:defRPr sz="1200" kern="1200">
                <a:solidFill>
                  <a:schemeClr val="bg2">
                    <a:lumMod val="60000"/>
                    <a:lumOff val="40000"/>
                  </a:schemeClr>
                </a:solidFill>
                <a:latin typeface="+mn-lt"/>
                <a:ea typeface="+mn-ea"/>
                <a:cs typeface="+mn-cs"/>
              </a:defRPr>
            </a:lvl1pPr>
          </a:lstStyle>
          <a:p>
            <a:pPr fontAlgn="auto">
              <a:spcBef>
                <a:spcPts val="0"/>
              </a:spcBef>
              <a:spcAft>
                <a:spcPts val="0"/>
              </a:spcAft>
            </a:pPr>
            <a:fld id="{76496336-930A-7A44-87D0-4C0729C27C51}" type="slidenum">
              <a:rPr lang="en-US" smtClean="0">
                <a:solidFill>
                  <a:srgbClr val="73978F">
                    <a:lumMod val="60000"/>
                    <a:lumOff val="40000"/>
                  </a:srgbClr>
                </a:solidFill>
                <a:latin typeface="Calisto MT"/>
              </a:rPr>
              <a:pPr fontAlgn="auto">
                <a:spcBef>
                  <a:spcPts val="0"/>
                </a:spcBef>
                <a:spcAft>
                  <a:spcPts val="0"/>
                </a:spcAft>
              </a:pPr>
              <a:t>‹#›</a:t>
            </a:fld>
            <a:endParaRPr lang="en-US" dirty="0">
              <a:solidFill>
                <a:srgbClr val="73978F">
                  <a:lumMod val="60000"/>
                  <a:lumOff val="40000"/>
                </a:srgbClr>
              </a:solidFill>
              <a:latin typeface="Calisto MT"/>
            </a:endParaRPr>
          </a:p>
        </p:txBody>
      </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Lst>
  <p:txStyles>
    <p:titleStyle>
      <a:lvl1pPr algn="ctr" defTabSz="914400" rtl="0" eaLnBrk="1" latinLnBrk="0" hangingPunct="1">
        <a:spcBef>
          <a:spcPct val="0"/>
        </a:spcBef>
        <a:buNone/>
        <a:defRPr sz="48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51E26D8-55EF-402C-88CC-8AA1E5F80674}" type="datetimeFigureOut">
              <a:rPr lang="en-US" smtClean="0">
                <a:solidFill>
                  <a:prstClr val="black">
                    <a:tint val="75000"/>
                  </a:prstClr>
                </a:solidFill>
                <a:latin typeface="Calibri"/>
                <a:ea typeface="+mn-ea"/>
                <a:cs typeface="+mn-cs"/>
              </a:rPr>
              <a:pPr defTabSz="457200" fontAlgn="auto">
                <a:spcBef>
                  <a:spcPts val="0"/>
                </a:spcBef>
                <a:spcAft>
                  <a:spcPts val="0"/>
                </a:spcAft>
              </a:pPr>
              <a:t>10/25/16</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B1C24DBC-6DB5-4822-AAF0-5BFEC02C0FDE}"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www.un.org/waterforlifedecade/human_right_to_water.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hyperlink" Target="http://www.mercurynews.com/science/ci_25090363/california-drought-water-use-varies-widely-around-state" TargetMode="External"/><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www.huffingtonpost.com/entry/california-or-a-third-world-country_us_57c81ad4e4b078581f1129f5?riv4fz4ycf3b4kj4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hyperlink" Target="http://www.accuweather.com/en/weather-news/2016-2017-us-winter-forecast-northeast-above-normal-snow-freeze-hurt-citrus-south/60277878" TargetMode="External"/><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9.png"/><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hyperlink" Target="http://www.health.vic.gov.au/pcps/downloads/planning_practice_guide.pdf" TargetMode="External"/><Relationship Id="rId4" Type="http://schemas.openxmlformats.org/officeDocument/2006/relationships/hyperlink" Target="http://farmprogress.com/story-nl13_3nl/drought-has-toll-farmers-mental-health-0-63892" TargetMode="External"/><Relationship Id="rId1" Type="http://schemas.openxmlformats.org/officeDocument/2006/relationships/slideLayout" Target="../slideLayouts/slideLayout14.xml"/><Relationship Id="rId2"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5.png"/><Relationship Id="rId3"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hyperlink" Target="http://www.ncbi.nlm.nih.gov/pubmed/18020305"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8.png"/><Relationship Id="rId3"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0.png"/><Relationship Id="rId3"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c-change.la/sealevelrise/" TargetMode="External"/><Relationship Id="rId3"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jpeg"/><Relationship Id="rId3" Type="http://schemas.openxmlformats.org/officeDocument/2006/relationships/comments" Target="../comments/commen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jpeg"/><Relationship Id="rId1" Type="http://schemas.openxmlformats.org/officeDocument/2006/relationships/slideLayout" Target="../slideLayouts/slideLayout17.xml"/><Relationship Id="rId2" Type="http://schemas.openxmlformats.org/officeDocument/2006/relationships/hyperlink" Target="https://www.apha.org/~/media/files/pdf/factsheets/health_inall_policies_guide_169pages.ashx"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hyperlink" Target="http://climatehealthconnect.org/climate-and-health-alliance/" TargetMode="External"/><Relationship Id="rId5" Type="http://schemas.openxmlformats.org/officeDocument/2006/relationships/image" Target="../media/image60.png"/><Relationship Id="rId6" Type="http://schemas.openxmlformats.org/officeDocument/2006/relationships/hyperlink" Target="http://www.phi.org/uploads/application/files/h7fjouo1i38v3tu427p9s9kcmhs3oxsi7tsg1fovh3yesd5hxu.pdf" TargetMode="External"/><Relationship Id="rId7" Type="http://schemas.openxmlformats.org/officeDocument/2006/relationships/image" Target="../media/image61.png"/><Relationship Id="rId8" Type="http://schemas.openxmlformats.org/officeDocument/2006/relationships/hyperlink" Target="http://climatehealthconnect.org/resources/physicians-guide-climate-change-health-equity/" TargetMode="External"/><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30.xml"/><Relationship Id="rId2" Type="http://schemas.openxmlformats.org/officeDocument/2006/relationships/notesSlide" Target="../notesSlides/notesSlide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xml"/><Relationship Id="rId3" Type="http://schemas.openxmlformats.org/officeDocument/2006/relationships/image" Target="../media/image6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2.xml"/><Relationship Id="rId3" Type="http://schemas.openxmlformats.org/officeDocument/2006/relationships/chart" Target="../charts/char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3.xml"/><Relationship Id="rId3" Type="http://schemas.openxmlformats.org/officeDocument/2006/relationships/image" Target="../media/image6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4.xml"/><Relationship Id="rId3" Type="http://schemas.openxmlformats.org/officeDocument/2006/relationships/image" Target="../media/image6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5.xml"/><Relationship Id="rId3" Type="http://schemas.openxmlformats.org/officeDocument/2006/relationships/image" Target="../media/image6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33.xml"/><Relationship Id="rId2" Type="http://schemas.openxmlformats.org/officeDocument/2006/relationships/notesSlide" Target="../notesSlides/notesSlide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7.xml"/><Relationship Id="rId3"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31.xml"/><Relationship Id="rId2"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9.xml"/><Relationship Id="rId3" Type="http://schemas.openxmlformats.org/officeDocument/2006/relationships/image" Target="../media/image6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0.xml"/><Relationship Id="rId3" Type="http://schemas.openxmlformats.org/officeDocument/2006/relationships/image" Target="../media/image7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3.xml"/><Relationship Id="rId2" Type="http://schemas.openxmlformats.org/officeDocument/2006/relationships/image" Target="../media/image2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jpeg"/><Relationship Id="rId3" Type="http://schemas.openxmlformats.org/officeDocument/2006/relationships/comments" Target="../comments/commen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mailto:info@carpediemwest.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hyperlink" Target="http://www.carpediemwest.org/our-work/water-is-life/" TargetMode="External"/><Relationship Id="rId5" Type="http://schemas.openxmlformats.org/officeDocument/2006/relationships/image" Target="../media/image23.jpeg"/><Relationship Id="rId6" Type="http://schemas.openxmlformats.org/officeDocument/2006/relationships/image" Target="../media/image24.jpeg"/><Relationship Id="rId1" Type="http://schemas.openxmlformats.org/officeDocument/2006/relationships/slideLayout" Target="../slideLayouts/slideLayout9.xml"/><Relationship Id="rId2" Type="http://schemas.openxmlformats.org/officeDocument/2006/relationships/hyperlink" Target="http://www.carpediemwest.org/wp-content/uploads/Water-is-Life-Overview-October-2016-.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3.xml"/><Relationship Id="rId2" Type="http://schemas.openxmlformats.org/officeDocument/2006/relationships/image" Target="../media/image2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png"/><Relationship Id="rId3"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1460500"/>
            <a:ext cx="7353300" cy="2751138"/>
          </a:xfrm>
        </p:spPr>
        <p:txBody>
          <a:bodyPr rtlCol="0"/>
          <a:lstStyle/>
          <a:p>
            <a:pPr eaLnBrk="1" fontAlgn="auto" hangingPunct="1">
              <a:spcAft>
                <a:spcPts val="0"/>
              </a:spcAft>
              <a:defRPr/>
            </a:pPr>
            <a:r>
              <a:rPr lang="en-US" sz="4000" dirty="0" smtClean="0"/>
              <a:t>Navigating the Intersection: Western Water, Climate Change, and Public Health</a:t>
            </a:r>
            <a:endParaRPr lang="en-US" sz="4000" dirty="0"/>
          </a:p>
        </p:txBody>
      </p:sp>
      <p:sp>
        <p:nvSpPr>
          <p:cNvPr id="3" name="Subtitle 2"/>
          <p:cNvSpPr>
            <a:spLocks noGrp="1"/>
          </p:cNvSpPr>
          <p:nvPr>
            <p:ph type="subTitle" idx="1"/>
          </p:nvPr>
        </p:nvSpPr>
        <p:spPr>
          <a:xfrm>
            <a:off x="3286125" y="4194175"/>
            <a:ext cx="2598738" cy="1270000"/>
          </a:xfrm>
        </p:spPr>
        <p:txBody>
          <a:bodyPr rtlCol="0">
            <a:normAutofit/>
          </a:bodyPr>
          <a:lstStyle/>
          <a:p>
            <a:pPr eaLnBrk="1" fontAlgn="auto" hangingPunct="1">
              <a:spcAft>
                <a:spcPts val="0"/>
              </a:spcAft>
              <a:defRPr/>
            </a:pPr>
            <a:r>
              <a:rPr lang="en-US" sz="2200" dirty="0" smtClean="0"/>
              <a:t>October 26, 2016</a:t>
            </a:r>
            <a:endParaRPr lang="en-US" sz="22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use water for?</a:t>
            </a:r>
            <a:endParaRPr lang="en-US" dirty="0"/>
          </a:p>
        </p:txBody>
      </p:sp>
      <p:sp>
        <p:nvSpPr>
          <p:cNvPr id="3" name="Content Placeholder 2"/>
          <p:cNvSpPr>
            <a:spLocks noGrp="1"/>
          </p:cNvSpPr>
          <p:nvPr>
            <p:ph sz="half" idx="1"/>
          </p:nvPr>
        </p:nvSpPr>
        <p:spPr>
          <a:xfrm>
            <a:off x="495300" y="1892300"/>
            <a:ext cx="3970971" cy="4183063"/>
          </a:xfrm>
        </p:spPr>
        <p:txBody>
          <a:bodyPr>
            <a:normAutofit/>
          </a:bodyPr>
          <a:lstStyle/>
          <a:p>
            <a:pPr>
              <a:lnSpc>
                <a:spcPct val="70000"/>
              </a:lnSpc>
            </a:pPr>
            <a:r>
              <a:rPr lang="en-US" sz="2400" b="1" dirty="0" smtClean="0"/>
              <a:t>Sustain life</a:t>
            </a:r>
          </a:p>
          <a:p>
            <a:pPr lvl="1">
              <a:lnSpc>
                <a:spcPct val="70000"/>
              </a:lnSpc>
            </a:pPr>
            <a:r>
              <a:rPr lang="en-US" sz="2000" dirty="0" smtClean="0"/>
              <a:t>Stay hydrated</a:t>
            </a:r>
          </a:p>
          <a:p>
            <a:pPr lvl="1">
              <a:lnSpc>
                <a:spcPct val="70000"/>
              </a:lnSpc>
            </a:pPr>
            <a:r>
              <a:rPr lang="en-US" sz="2000" dirty="0" smtClean="0"/>
              <a:t>Grow food, fiber, trees</a:t>
            </a:r>
          </a:p>
          <a:p>
            <a:pPr>
              <a:lnSpc>
                <a:spcPct val="70000"/>
              </a:lnSpc>
            </a:pPr>
            <a:r>
              <a:rPr lang="en-US" sz="2400" dirty="0" smtClean="0"/>
              <a:t>Sanitation and hygiene</a:t>
            </a:r>
          </a:p>
          <a:p>
            <a:pPr lvl="1">
              <a:lnSpc>
                <a:spcPct val="70000"/>
              </a:lnSpc>
            </a:pPr>
            <a:r>
              <a:rPr lang="en-US" sz="2000" dirty="0" smtClean="0"/>
              <a:t>Sewer systems</a:t>
            </a:r>
          </a:p>
          <a:p>
            <a:pPr lvl="1">
              <a:lnSpc>
                <a:spcPct val="70000"/>
              </a:lnSpc>
            </a:pPr>
            <a:r>
              <a:rPr lang="en-US" sz="2000" dirty="0" smtClean="0"/>
              <a:t>Wash hands, bodies, food, homes</a:t>
            </a:r>
          </a:p>
          <a:p>
            <a:pPr>
              <a:lnSpc>
                <a:spcPct val="70000"/>
              </a:lnSpc>
            </a:pPr>
            <a:r>
              <a:rPr lang="en-US" sz="2400" dirty="0" smtClean="0"/>
              <a:t>Hydropower</a:t>
            </a:r>
          </a:p>
          <a:p>
            <a:pPr marL="0" indent="0">
              <a:buNone/>
            </a:pPr>
            <a:endParaRPr lang="en-US" dirty="0" smtClean="0"/>
          </a:p>
          <a:p>
            <a:endParaRPr lang="en-US" dirty="0" smtClean="0"/>
          </a:p>
          <a:p>
            <a:endParaRPr lang="en-US" dirty="0" smtClean="0"/>
          </a:p>
          <a:p>
            <a:pPr lvl="1"/>
            <a:endParaRPr lang="en-US" dirty="0"/>
          </a:p>
          <a:p>
            <a:pPr lvl="1"/>
            <a:endParaRPr lang="en-US" dirty="0"/>
          </a:p>
        </p:txBody>
      </p:sp>
      <p:sp>
        <p:nvSpPr>
          <p:cNvPr id="4" name="Content Placeholder 3"/>
          <p:cNvSpPr>
            <a:spLocks noGrp="1"/>
          </p:cNvSpPr>
          <p:nvPr>
            <p:ph sz="half" idx="2"/>
          </p:nvPr>
        </p:nvSpPr>
        <p:spPr>
          <a:xfrm>
            <a:off x="4292600" y="1892300"/>
            <a:ext cx="3921759" cy="4183063"/>
          </a:xfrm>
        </p:spPr>
        <p:txBody>
          <a:bodyPr>
            <a:normAutofit/>
          </a:bodyPr>
          <a:lstStyle/>
          <a:p>
            <a:pPr>
              <a:lnSpc>
                <a:spcPct val="70000"/>
              </a:lnSpc>
            </a:pPr>
            <a:r>
              <a:rPr lang="en-US" sz="2400" dirty="0"/>
              <a:t>Transportation</a:t>
            </a:r>
          </a:p>
          <a:p>
            <a:pPr>
              <a:lnSpc>
                <a:spcPct val="70000"/>
              </a:lnSpc>
            </a:pPr>
            <a:r>
              <a:rPr lang="en-US" sz="2400" dirty="0"/>
              <a:t>Aquatic and riparian habitat</a:t>
            </a:r>
          </a:p>
          <a:p>
            <a:pPr>
              <a:lnSpc>
                <a:spcPct val="70000"/>
              </a:lnSpc>
            </a:pPr>
            <a:r>
              <a:rPr lang="en-US" sz="2400" dirty="0"/>
              <a:t>Cultural and spiritual</a:t>
            </a:r>
          </a:p>
          <a:p>
            <a:pPr>
              <a:lnSpc>
                <a:spcPct val="70000"/>
              </a:lnSpc>
            </a:pPr>
            <a:r>
              <a:rPr lang="en-US" sz="2400" dirty="0"/>
              <a:t>Recreation</a:t>
            </a:r>
          </a:p>
          <a:p>
            <a:pPr>
              <a:lnSpc>
                <a:spcPct val="70000"/>
              </a:lnSpc>
            </a:pPr>
            <a:r>
              <a:rPr lang="en-US" sz="2400" dirty="0"/>
              <a:t>Aesthetics</a:t>
            </a:r>
          </a:p>
          <a:p>
            <a:pPr lvl="1">
              <a:lnSpc>
                <a:spcPct val="70000"/>
              </a:lnSpc>
            </a:pPr>
            <a:r>
              <a:rPr lang="en-US" sz="2000" dirty="0"/>
              <a:t>Landscaping</a:t>
            </a:r>
          </a:p>
          <a:p>
            <a:endParaRPr lang="en-US" dirty="0"/>
          </a:p>
        </p:txBody>
      </p:sp>
    </p:spTree>
    <p:extLst>
      <p:ext uri="{BB962C8B-B14F-4D97-AF65-F5344CB8AC3E}">
        <p14:creationId xmlns:p14="http://schemas.microsoft.com/office/powerpoint/2010/main" val="127811644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for Life</a:t>
            </a:r>
            <a:endParaRPr lang="en-US" dirty="0"/>
          </a:p>
        </p:txBody>
      </p:sp>
      <p:sp>
        <p:nvSpPr>
          <p:cNvPr id="3" name="Content Placeholder 2"/>
          <p:cNvSpPr>
            <a:spLocks noGrp="1"/>
          </p:cNvSpPr>
          <p:nvPr>
            <p:ph sz="half" idx="1"/>
          </p:nvPr>
        </p:nvSpPr>
        <p:spPr>
          <a:xfrm>
            <a:off x="671119" y="1732918"/>
            <a:ext cx="7574356" cy="3927475"/>
          </a:xfrm>
        </p:spPr>
        <p:txBody>
          <a:bodyPr>
            <a:normAutofit/>
          </a:bodyPr>
          <a:lstStyle/>
          <a:p>
            <a:r>
              <a:rPr lang="en-US" sz="2400" b="1" dirty="0" smtClean="0"/>
              <a:t>Sufficient</a:t>
            </a:r>
            <a:r>
              <a:rPr lang="en-US" sz="2400" dirty="0" smtClean="0"/>
              <a:t>: </a:t>
            </a:r>
            <a:r>
              <a:rPr lang="en-US" dirty="0" smtClean="0"/>
              <a:t>50 - </a:t>
            </a:r>
            <a:r>
              <a:rPr lang="en-US" dirty="0"/>
              <a:t>100 </a:t>
            </a:r>
            <a:r>
              <a:rPr lang="en-US" dirty="0" smtClean="0"/>
              <a:t>liters </a:t>
            </a:r>
            <a:r>
              <a:rPr lang="en-US" dirty="0"/>
              <a:t>of water per person per day </a:t>
            </a:r>
            <a:endParaRPr lang="en-US" dirty="0" smtClean="0"/>
          </a:p>
          <a:p>
            <a:r>
              <a:rPr lang="en-US" sz="2400" b="1" dirty="0" smtClean="0"/>
              <a:t>Safe: </a:t>
            </a:r>
            <a:r>
              <a:rPr lang="en-US" dirty="0" smtClean="0"/>
              <a:t>free </a:t>
            </a:r>
            <a:r>
              <a:rPr lang="en-US" dirty="0"/>
              <a:t>from micro-organisms, chemical substances and radiological hazards </a:t>
            </a:r>
            <a:endParaRPr lang="en-US" dirty="0" smtClean="0"/>
          </a:p>
          <a:p>
            <a:r>
              <a:rPr lang="en-US" sz="2400" b="1" dirty="0" smtClean="0"/>
              <a:t>Acceptable:</a:t>
            </a:r>
            <a:r>
              <a:rPr lang="en-US" sz="2400" dirty="0" smtClean="0"/>
              <a:t> </a:t>
            </a:r>
            <a:r>
              <a:rPr lang="en-US" dirty="0" smtClean="0"/>
              <a:t>color, odor </a:t>
            </a:r>
            <a:r>
              <a:rPr lang="en-US" dirty="0"/>
              <a:t>and taste </a:t>
            </a:r>
            <a:endParaRPr lang="en-US" dirty="0" smtClean="0"/>
          </a:p>
          <a:p>
            <a:r>
              <a:rPr lang="en-US" sz="2400" b="1" dirty="0" smtClean="0"/>
              <a:t>Accessible: </a:t>
            </a:r>
            <a:r>
              <a:rPr lang="en-US" dirty="0" smtClean="0"/>
              <a:t>water </a:t>
            </a:r>
            <a:r>
              <a:rPr lang="en-US" dirty="0"/>
              <a:t>source </a:t>
            </a:r>
            <a:r>
              <a:rPr lang="en-US" dirty="0" smtClean="0"/>
              <a:t>within 0.6 mi of home </a:t>
            </a:r>
            <a:r>
              <a:rPr lang="en-US" dirty="0"/>
              <a:t>and </a:t>
            </a:r>
            <a:r>
              <a:rPr lang="en-US" dirty="0" smtClean="0"/>
              <a:t/>
            </a:r>
            <a:br>
              <a:rPr lang="en-US" dirty="0" smtClean="0"/>
            </a:br>
            <a:r>
              <a:rPr lang="en-US" dirty="0" smtClean="0"/>
              <a:t>collection </a:t>
            </a:r>
            <a:r>
              <a:rPr lang="en-US" dirty="0"/>
              <a:t>time </a:t>
            </a:r>
            <a:r>
              <a:rPr lang="en-US" u="sng" dirty="0" smtClean="0"/>
              <a:t>&lt;</a:t>
            </a:r>
            <a:r>
              <a:rPr lang="en-US" dirty="0" smtClean="0"/>
              <a:t> 30 minutes</a:t>
            </a:r>
          </a:p>
          <a:p>
            <a:r>
              <a:rPr lang="en-US" sz="2400" b="1" dirty="0" smtClean="0"/>
              <a:t>Affordable:  </a:t>
            </a:r>
            <a:r>
              <a:rPr lang="en-US" u="sng" dirty="0" smtClean="0"/>
              <a:t>&lt;</a:t>
            </a:r>
            <a:r>
              <a:rPr lang="en-US" b="1" dirty="0" smtClean="0"/>
              <a:t> </a:t>
            </a:r>
            <a:r>
              <a:rPr lang="en-US" dirty="0" smtClean="0"/>
              <a:t>3 </a:t>
            </a:r>
            <a:r>
              <a:rPr lang="en-US" dirty="0"/>
              <a:t>per cent </a:t>
            </a:r>
            <a:r>
              <a:rPr lang="en-US" dirty="0" smtClean="0"/>
              <a:t>household </a:t>
            </a:r>
            <a:r>
              <a:rPr lang="en-US" dirty="0"/>
              <a:t>income</a:t>
            </a:r>
            <a:r>
              <a:rPr lang="en-US" dirty="0" smtClean="0"/>
              <a:t>.</a:t>
            </a:r>
            <a:br>
              <a:rPr lang="en-US" dirty="0" smtClean="0"/>
            </a:br>
            <a:endParaRPr lang="en-US" dirty="0"/>
          </a:p>
        </p:txBody>
      </p:sp>
      <p:sp>
        <p:nvSpPr>
          <p:cNvPr id="4" name="Content Placeholder 3"/>
          <p:cNvSpPr>
            <a:spLocks noGrp="1"/>
          </p:cNvSpPr>
          <p:nvPr>
            <p:ph sz="half" idx="2"/>
          </p:nvPr>
        </p:nvSpPr>
        <p:spPr>
          <a:xfrm>
            <a:off x="573205" y="5765068"/>
            <a:ext cx="7926409" cy="610373"/>
          </a:xfrm>
        </p:spPr>
        <p:txBody>
          <a:bodyPr>
            <a:normAutofit/>
          </a:bodyPr>
          <a:lstStyle/>
          <a:p>
            <a:pPr marL="0" indent="0">
              <a:buNone/>
            </a:pPr>
            <a:r>
              <a:rPr lang="en-US" dirty="0">
                <a:hlinkClick r:id="rId2"/>
              </a:rPr>
              <a:t>http://www.un.org/</a:t>
            </a:r>
            <a:r>
              <a:rPr lang="en-US" dirty="0" smtClean="0">
                <a:hlinkClick r:id="rId2"/>
              </a:rPr>
              <a:t>waterforlifedecade/human_right_to_water.shtml</a:t>
            </a:r>
            <a:endParaRPr lang="en-US" dirty="0" smtClean="0"/>
          </a:p>
          <a:p>
            <a:endParaRPr lang="en-US" dirty="0" smtClean="0"/>
          </a:p>
          <a:p>
            <a:endParaRPr lang="en-US" dirty="0"/>
          </a:p>
        </p:txBody>
      </p:sp>
    </p:spTree>
    <p:extLst>
      <p:ext uri="{BB962C8B-B14F-4D97-AF65-F5344CB8AC3E}">
        <p14:creationId xmlns:p14="http://schemas.microsoft.com/office/powerpoint/2010/main" val="1360972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descr="Screen Shot 2015-05-26 at 8.19.1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52" y="244158"/>
            <a:ext cx="7027586" cy="6187137"/>
          </a:xfrm>
          <a:prstGeom prst="rect">
            <a:avLst/>
          </a:prstGeom>
        </p:spPr>
      </p:pic>
      <p:sp>
        <p:nvSpPr>
          <p:cNvPr id="6" name="TextBox 5"/>
          <p:cNvSpPr txBox="1"/>
          <p:nvPr/>
        </p:nvSpPr>
        <p:spPr>
          <a:xfrm>
            <a:off x="751047" y="6267440"/>
            <a:ext cx="7715304" cy="769441"/>
          </a:xfrm>
          <a:prstGeom prst="rect">
            <a:avLst/>
          </a:prstGeom>
          <a:noFill/>
        </p:spPr>
        <p:txBody>
          <a:bodyPr wrap="square" rtlCol="0">
            <a:spAutoFit/>
          </a:bodyPr>
          <a:lstStyle/>
          <a:p>
            <a:pPr defTabSz="457200" fontAlgn="auto">
              <a:spcBef>
                <a:spcPts val="0"/>
              </a:spcBef>
              <a:spcAft>
                <a:spcPts val="0"/>
              </a:spcAft>
            </a:pPr>
            <a:r>
              <a:rPr lang="en-US" sz="1200" dirty="0">
                <a:solidFill>
                  <a:srgbClr val="000000"/>
                </a:solidFill>
                <a:latin typeface="Calisto MT"/>
                <a:ea typeface="+mn-ea"/>
                <a:cs typeface="+mn-cs"/>
                <a:hlinkClick r:id="rId4"/>
              </a:rPr>
              <a:t>http://www.mercurynews.com/science/ci_25090363/california-drought-water-use-varies-widely-around-</a:t>
            </a:r>
            <a:r>
              <a:rPr lang="en-US" sz="1200" dirty="0" smtClean="0">
                <a:solidFill>
                  <a:srgbClr val="000000"/>
                </a:solidFill>
                <a:latin typeface="Calisto MT"/>
                <a:ea typeface="+mn-ea"/>
                <a:cs typeface="+mn-cs"/>
                <a:hlinkClick r:id="rId4"/>
              </a:rPr>
              <a:t>state</a:t>
            </a:r>
            <a:endParaRPr lang="en-US" sz="1200" dirty="0" smtClean="0">
              <a:solidFill>
                <a:srgbClr val="000000"/>
              </a:solidFill>
              <a:latin typeface="Calisto MT"/>
              <a:ea typeface="+mn-ea"/>
              <a:cs typeface="+mn-cs"/>
            </a:endParaRPr>
          </a:p>
          <a:p>
            <a:pPr defTabSz="457200" fontAlgn="auto">
              <a:spcBef>
                <a:spcPts val="0"/>
              </a:spcBef>
              <a:spcAft>
                <a:spcPts val="0"/>
              </a:spcAft>
            </a:pPr>
            <a:endParaRPr lang="en-US" sz="3200" dirty="0">
              <a:solidFill>
                <a:srgbClr val="000000"/>
              </a:solidFill>
              <a:latin typeface="Calisto MT"/>
              <a:ea typeface="+mn-ea"/>
              <a:cs typeface="+mn-cs"/>
            </a:endParaRPr>
          </a:p>
        </p:txBody>
      </p:sp>
      <p:sp>
        <p:nvSpPr>
          <p:cNvPr id="7" name="TextBox 6"/>
          <p:cNvSpPr txBox="1"/>
          <p:nvPr/>
        </p:nvSpPr>
        <p:spPr>
          <a:xfrm>
            <a:off x="6908800" y="3327400"/>
            <a:ext cx="1943100" cy="646331"/>
          </a:xfrm>
          <a:prstGeom prst="rect">
            <a:avLst/>
          </a:prstGeom>
          <a:noFill/>
        </p:spPr>
        <p:txBody>
          <a:bodyPr wrap="square" rtlCol="0">
            <a:spAutoFit/>
          </a:bodyPr>
          <a:lstStyle/>
          <a:p>
            <a:pPr defTabSz="457200" fontAlgn="auto">
              <a:spcBef>
                <a:spcPts val="0"/>
              </a:spcBef>
              <a:spcAft>
                <a:spcPts val="0"/>
              </a:spcAft>
            </a:pPr>
            <a:r>
              <a:rPr lang="en-US" sz="1800" dirty="0" smtClean="0">
                <a:solidFill>
                  <a:srgbClr val="000000"/>
                </a:solidFill>
                <a:latin typeface="Calisto MT"/>
                <a:ea typeface="+mn-ea"/>
                <a:cs typeface="+mn-cs"/>
              </a:rPr>
              <a:t>USA Average</a:t>
            </a:r>
          </a:p>
          <a:p>
            <a:pPr defTabSz="457200" fontAlgn="auto">
              <a:spcBef>
                <a:spcPts val="0"/>
              </a:spcBef>
              <a:spcAft>
                <a:spcPts val="0"/>
              </a:spcAft>
            </a:pPr>
            <a:r>
              <a:rPr lang="en-US" sz="1800" dirty="0" smtClean="0">
                <a:solidFill>
                  <a:srgbClr val="000000"/>
                </a:solidFill>
                <a:latin typeface="Calisto MT"/>
                <a:ea typeface="+mn-ea"/>
                <a:cs typeface="+mn-cs"/>
              </a:rPr>
              <a:t>100-176 gpcd</a:t>
            </a:r>
            <a:endParaRPr lang="en-US" sz="1800" dirty="0">
              <a:solidFill>
                <a:srgbClr val="000000"/>
              </a:solidFill>
              <a:latin typeface="Calisto MT"/>
              <a:ea typeface="+mn-ea"/>
              <a:cs typeface="+mn-cs"/>
            </a:endParaRPr>
          </a:p>
        </p:txBody>
      </p:sp>
      <p:sp>
        <p:nvSpPr>
          <p:cNvPr id="8" name="TextBox 7"/>
          <p:cNvSpPr txBox="1"/>
          <p:nvPr/>
        </p:nvSpPr>
        <p:spPr>
          <a:xfrm>
            <a:off x="6908800" y="2235200"/>
            <a:ext cx="1943100" cy="646331"/>
          </a:xfrm>
          <a:prstGeom prst="rect">
            <a:avLst/>
          </a:prstGeom>
          <a:noFill/>
        </p:spPr>
        <p:txBody>
          <a:bodyPr wrap="square" rtlCol="0">
            <a:spAutoFit/>
          </a:bodyPr>
          <a:lstStyle/>
          <a:p>
            <a:pPr defTabSz="457200" fontAlgn="auto">
              <a:spcBef>
                <a:spcPts val="0"/>
              </a:spcBef>
              <a:spcAft>
                <a:spcPts val="0"/>
              </a:spcAft>
            </a:pPr>
            <a:r>
              <a:rPr lang="en-US" sz="1800" dirty="0" smtClean="0">
                <a:solidFill>
                  <a:srgbClr val="000000"/>
                </a:solidFill>
                <a:latin typeface="Calisto MT"/>
                <a:ea typeface="+mn-ea"/>
                <a:cs typeface="+mn-cs"/>
              </a:rPr>
              <a:t>Africa Average</a:t>
            </a:r>
          </a:p>
          <a:p>
            <a:pPr defTabSz="457200" fontAlgn="auto">
              <a:spcBef>
                <a:spcPts val="0"/>
              </a:spcBef>
              <a:spcAft>
                <a:spcPts val="0"/>
              </a:spcAft>
            </a:pPr>
            <a:r>
              <a:rPr lang="en-US" sz="1800" dirty="0" smtClean="0">
                <a:solidFill>
                  <a:srgbClr val="000000"/>
                </a:solidFill>
                <a:latin typeface="Calisto MT"/>
                <a:ea typeface="+mn-ea"/>
                <a:cs typeface="+mn-cs"/>
              </a:rPr>
              <a:t>5 gpcd</a:t>
            </a:r>
            <a:endParaRPr lang="en-US" sz="1800" dirty="0">
              <a:solidFill>
                <a:srgbClr val="000000"/>
              </a:solidFill>
              <a:latin typeface="Calisto MT"/>
              <a:ea typeface="+mn-ea"/>
              <a:cs typeface="+mn-cs"/>
            </a:endParaRPr>
          </a:p>
        </p:txBody>
      </p:sp>
    </p:spTree>
    <p:extLst>
      <p:ext uri="{BB962C8B-B14F-4D97-AF65-F5344CB8AC3E}">
        <p14:creationId xmlns:p14="http://schemas.microsoft.com/office/powerpoint/2010/main" val="22926214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California is not a developing nation, but</a:t>
            </a:r>
            <a:r>
              <a:rPr lang="mr-IN" dirty="0" smtClean="0"/>
              <a:t>…</a:t>
            </a:r>
            <a:r>
              <a:rPr lang="en-US" dirty="0" smtClean="0"/>
              <a:t>..</a:t>
            </a:r>
            <a:endParaRPr lang="en-US" dirty="0"/>
          </a:p>
        </p:txBody>
      </p:sp>
      <p:sp>
        <p:nvSpPr>
          <p:cNvPr id="5" name="Content Placeholder 4"/>
          <p:cNvSpPr>
            <a:spLocks noGrp="1"/>
          </p:cNvSpPr>
          <p:nvPr>
            <p:ph idx="1"/>
          </p:nvPr>
        </p:nvSpPr>
        <p:spPr>
          <a:xfrm>
            <a:off x="248980" y="1104900"/>
            <a:ext cx="8667891" cy="5143500"/>
          </a:xfrm>
        </p:spPr>
        <p:txBody>
          <a:bodyPr>
            <a:normAutofit fontScale="92500"/>
          </a:bodyPr>
          <a:lstStyle/>
          <a:p>
            <a:endParaRPr lang="en-US" dirty="0" smtClean="0"/>
          </a:p>
          <a:p>
            <a:r>
              <a:rPr lang="en-US" dirty="0" smtClean="0"/>
              <a:t>~ One million Californians lack reliable access to safe, affordable drinking water</a:t>
            </a:r>
          </a:p>
          <a:p>
            <a:r>
              <a:rPr lang="en-US" dirty="0" smtClean="0"/>
              <a:t>Water systems serving largely Latino, low-income communities have disproportionately high arsenic, nitrate contamination</a:t>
            </a:r>
          </a:p>
          <a:p>
            <a:r>
              <a:rPr lang="en-US" dirty="0" smtClean="0"/>
              <a:t>Residents paying up to 10% monthly income for clean, safe water</a:t>
            </a:r>
          </a:p>
          <a:p>
            <a:r>
              <a:rPr lang="en-US" dirty="0" smtClean="0"/>
              <a:t>Globally: </a:t>
            </a:r>
          </a:p>
          <a:p>
            <a:pPr lvl="1"/>
            <a:r>
              <a:rPr lang="en-US" dirty="0" smtClean="0"/>
              <a:t>Over 1 billion people without safe and adequate water supply</a:t>
            </a:r>
          </a:p>
          <a:p>
            <a:pPr lvl="1"/>
            <a:r>
              <a:rPr lang="en-US" dirty="0" smtClean="0"/>
              <a:t>Up to 3.5 million deaths associated with inadequate water and sanitation</a:t>
            </a:r>
          </a:p>
          <a:p>
            <a:r>
              <a:rPr lang="en-US" dirty="0"/>
              <a:t>Climate change increases high water stress</a:t>
            </a:r>
          </a:p>
          <a:p>
            <a:endParaRPr lang="en-US" dirty="0"/>
          </a:p>
        </p:txBody>
      </p:sp>
      <p:sp>
        <p:nvSpPr>
          <p:cNvPr id="3" name="TextBox 2"/>
          <p:cNvSpPr txBox="1"/>
          <p:nvPr/>
        </p:nvSpPr>
        <p:spPr>
          <a:xfrm>
            <a:off x="161667" y="6026834"/>
            <a:ext cx="8626733" cy="646331"/>
          </a:xfrm>
          <a:prstGeom prst="rect">
            <a:avLst/>
          </a:prstGeom>
          <a:noFill/>
        </p:spPr>
        <p:txBody>
          <a:bodyPr wrap="square" rtlCol="0">
            <a:spAutoFit/>
          </a:bodyPr>
          <a:lstStyle/>
          <a:p>
            <a:pPr defTabSz="457200" fontAlgn="auto">
              <a:spcBef>
                <a:spcPts val="0"/>
              </a:spcBef>
              <a:spcAft>
                <a:spcPts val="0"/>
              </a:spcAft>
            </a:pPr>
            <a:r>
              <a:rPr lang="en-US" sz="1200" dirty="0">
                <a:solidFill>
                  <a:srgbClr val="000000"/>
                </a:solidFill>
                <a:latin typeface="Calisto MT"/>
                <a:ea typeface="+mn-ea"/>
                <a:cs typeface="+mn-cs"/>
                <a:hlinkClick r:id="rId2"/>
              </a:rPr>
              <a:t>http://d3n8a8pro7vhmx.cloudfront.net/communitywatercenter/pages/57/attachments/original/</a:t>
            </a:r>
            <a:r>
              <a:rPr lang="en-US" sz="1200" dirty="0" smtClean="0">
                <a:solidFill>
                  <a:srgbClr val="000000"/>
                </a:solidFill>
                <a:latin typeface="Calisto MT"/>
                <a:ea typeface="+mn-ea"/>
                <a:cs typeface="+mn-cs"/>
                <a:hlinkClick r:id=""/>
              </a:rPr>
              <a:t>139439</a:t>
            </a:r>
          </a:p>
          <a:p>
            <a:pPr defTabSz="457200" fontAlgn="auto">
              <a:spcBef>
                <a:spcPts val="0"/>
              </a:spcBef>
              <a:spcAft>
                <a:spcPts val="0"/>
              </a:spcAft>
            </a:pPr>
            <a:r>
              <a:rPr lang="en-US" sz="1200" dirty="0" smtClean="0">
                <a:solidFill>
                  <a:srgbClr val="000000"/>
                </a:solidFill>
                <a:latin typeface="Calisto MT"/>
                <a:ea typeface="+mn-ea"/>
                <a:cs typeface="+mn-cs"/>
                <a:hlinkClick r:id=""/>
              </a:rPr>
              <a:t>4957/CWC-Law-Review-Article-on-Implementing-Human-Right-to-Water-in-CA.pdf?1394394957</a:t>
            </a:r>
            <a:br>
              <a:rPr lang="en-US" sz="1200" dirty="0" smtClean="0">
                <a:solidFill>
                  <a:srgbClr val="000000"/>
                </a:solidFill>
                <a:latin typeface="Calisto MT"/>
                <a:ea typeface="+mn-ea"/>
                <a:cs typeface="+mn-cs"/>
                <a:hlinkClick r:id=""/>
              </a:rPr>
            </a:br>
            <a:r>
              <a:rPr lang="en-US" sz="1200" dirty="0" smtClean="0">
                <a:solidFill>
                  <a:srgbClr val="000000"/>
                </a:solidFill>
                <a:latin typeface="Calisto MT"/>
                <a:ea typeface="+mn-ea"/>
                <a:cs typeface="+mn-cs"/>
                <a:hlinkClick r:id=""/>
              </a:rPr>
              <a:t>http://www.huffingtonpost.com/entry/california-or-a-third-world-country_us_57c81ad4e4b078581f1129f5?riv4fz4ycf3b4kj4i</a:t>
            </a:r>
            <a:endParaRPr lang="en-US" sz="1200" dirty="0">
              <a:solidFill>
                <a:srgbClr val="000000"/>
              </a:solidFill>
              <a:latin typeface="Calisto MT"/>
              <a:ea typeface="+mn-ea"/>
              <a:cs typeface="+mn-cs"/>
            </a:endParaRPr>
          </a:p>
        </p:txBody>
      </p:sp>
    </p:spTree>
    <p:extLst>
      <p:ext uri="{BB962C8B-B14F-4D97-AF65-F5344CB8AC3E}">
        <p14:creationId xmlns:p14="http://schemas.microsoft.com/office/powerpoint/2010/main" val="2893427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5" y="112237"/>
            <a:ext cx="7345362" cy="263842"/>
          </a:xfrm>
        </p:spPr>
        <p:txBody>
          <a:bodyPr>
            <a:normAutofit fontScale="90000"/>
          </a:bodyPr>
          <a:lstStyle/>
          <a:p>
            <a:r>
              <a:rPr lang="en-US" sz="2800" dirty="0"/>
              <a:t>C</a:t>
            </a:r>
            <a:r>
              <a:rPr lang="en-US" sz="2800" dirty="0" smtClean="0"/>
              <a:t>limate change impacts on water in California</a:t>
            </a:r>
            <a:endParaRPr lang="en-US" sz="2800" dirty="0"/>
          </a:p>
        </p:txBody>
      </p:sp>
      <p:grpSp>
        <p:nvGrpSpPr>
          <p:cNvPr id="20" name="Group 19"/>
          <p:cNvGrpSpPr/>
          <p:nvPr/>
        </p:nvGrpSpPr>
        <p:grpSpPr>
          <a:xfrm>
            <a:off x="4762499" y="4071551"/>
            <a:ext cx="4805803" cy="2666132"/>
            <a:chOff x="4603750" y="3847226"/>
            <a:chExt cx="5130519" cy="2935885"/>
          </a:xfrm>
        </p:grpSpPr>
        <p:pic>
          <p:nvPicPr>
            <p:cNvPr id="7" name="Picture 6" descr="Screen Shot 2015-05-26 at 10.15.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750" y="3847226"/>
              <a:ext cx="4514850" cy="2935885"/>
            </a:xfrm>
            <a:prstGeom prst="rect">
              <a:avLst/>
            </a:prstGeom>
          </p:spPr>
        </p:pic>
        <p:sp>
          <p:nvSpPr>
            <p:cNvPr id="8" name="TextBox 7"/>
            <p:cNvSpPr txBox="1"/>
            <p:nvPr/>
          </p:nvSpPr>
          <p:spPr>
            <a:xfrm>
              <a:off x="7308569" y="5870388"/>
              <a:ext cx="2425700" cy="711725"/>
            </a:xfrm>
            <a:prstGeom prst="rect">
              <a:avLst/>
            </a:prstGeom>
            <a:noFill/>
          </p:spPr>
          <p:txBody>
            <a:bodyPr wrap="square" rtlCol="0">
              <a:spAutoFit/>
            </a:bodyPr>
            <a:lstStyle/>
            <a:p>
              <a:pPr defTabSz="457200" fontAlgn="auto">
                <a:spcBef>
                  <a:spcPts val="0"/>
                </a:spcBef>
                <a:spcAft>
                  <a:spcPts val="0"/>
                </a:spcAft>
              </a:pPr>
              <a:r>
                <a:rPr lang="en-US" sz="1800" b="1" dirty="0">
                  <a:solidFill>
                    <a:srgbClr val="FFFFFF"/>
                  </a:solidFill>
                  <a:latin typeface="Calisto MT"/>
                  <a:ea typeface="+mn-ea"/>
                  <a:cs typeface="+mn-cs"/>
                </a:rPr>
                <a:t>Wetter Wets</a:t>
              </a:r>
            </a:p>
            <a:p>
              <a:pPr defTabSz="457200" fontAlgn="auto">
                <a:spcBef>
                  <a:spcPts val="0"/>
                </a:spcBef>
                <a:spcAft>
                  <a:spcPts val="0"/>
                </a:spcAft>
              </a:pPr>
              <a:endParaRPr lang="en-US" sz="1800" dirty="0">
                <a:solidFill>
                  <a:srgbClr val="000000"/>
                </a:solidFill>
                <a:latin typeface="Calisto MT"/>
                <a:ea typeface="+mn-ea"/>
                <a:cs typeface="+mn-cs"/>
              </a:endParaRPr>
            </a:p>
          </p:txBody>
        </p:sp>
      </p:grpSp>
      <p:grpSp>
        <p:nvGrpSpPr>
          <p:cNvPr id="19" name="Group 18"/>
          <p:cNvGrpSpPr/>
          <p:nvPr/>
        </p:nvGrpSpPr>
        <p:grpSpPr>
          <a:xfrm>
            <a:off x="4914900" y="589628"/>
            <a:ext cx="4076699" cy="2274122"/>
            <a:chOff x="4603750" y="901063"/>
            <a:chExt cx="4076699" cy="2667638"/>
          </a:xfrm>
        </p:grpSpPr>
        <p:pic>
          <p:nvPicPr>
            <p:cNvPr id="11" name="Picture 10" descr="Screen Shot 2015-05-26 at 10.20.5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750" y="901063"/>
              <a:ext cx="4076699" cy="2667638"/>
            </a:xfrm>
            <a:prstGeom prst="rect">
              <a:avLst/>
            </a:prstGeom>
          </p:spPr>
        </p:pic>
        <p:sp>
          <p:nvSpPr>
            <p:cNvPr id="12" name="TextBox 11"/>
            <p:cNvSpPr txBox="1"/>
            <p:nvPr/>
          </p:nvSpPr>
          <p:spPr>
            <a:xfrm>
              <a:off x="4603750" y="901063"/>
              <a:ext cx="1417100" cy="677108"/>
            </a:xfrm>
            <a:prstGeom prst="rect">
              <a:avLst/>
            </a:prstGeom>
            <a:noFill/>
          </p:spPr>
          <p:txBody>
            <a:bodyPr wrap="none" rtlCol="0">
              <a:spAutoFit/>
            </a:bodyPr>
            <a:lstStyle/>
            <a:p>
              <a:pPr defTabSz="457200" fontAlgn="auto">
                <a:spcBef>
                  <a:spcPts val="0"/>
                </a:spcBef>
                <a:spcAft>
                  <a:spcPts val="0"/>
                </a:spcAft>
              </a:pPr>
              <a:r>
                <a:rPr lang="en-US" sz="2000" dirty="0">
                  <a:solidFill>
                    <a:srgbClr val="FFFFFF"/>
                  </a:solidFill>
                  <a:latin typeface="Calisto MT"/>
                  <a:ea typeface="+mn-ea"/>
                  <a:cs typeface="+mn-cs"/>
                </a:rPr>
                <a:t>Drier Dries</a:t>
              </a:r>
            </a:p>
            <a:p>
              <a:pPr defTabSz="457200" fontAlgn="auto">
                <a:spcBef>
                  <a:spcPts val="0"/>
                </a:spcBef>
                <a:spcAft>
                  <a:spcPts val="0"/>
                </a:spcAft>
              </a:pPr>
              <a:endParaRPr lang="en-US" sz="1800" dirty="0">
                <a:solidFill>
                  <a:srgbClr val="000000"/>
                </a:solidFill>
                <a:latin typeface="Calisto MT"/>
                <a:ea typeface="+mn-ea"/>
                <a:cs typeface="+mn-cs"/>
              </a:endParaRPr>
            </a:p>
          </p:txBody>
        </p:sp>
      </p:grpSp>
      <p:grpSp>
        <p:nvGrpSpPr>
          <p:cNvPr id="18" name="Group 17"/>
          <p:cNvGrpSpPr/>
          <p:nvPr/>
        </p:nvGrpSpPr>
        <p:grpSpPr>
          <a:xfrm>
            <a:off x="150734" y="598957"/>
            <a:ext cx="3635531" cy="2264793"/>
            <a:chOff x="516688" y="1731354"/>
            <a:chExt cx="3635531" cy="2264793"/>
          </a:xfrm>
        </p:grpSpPr>
        <p:pic>
          <p:nvPicPr>
            <p:cNvPr id="15" name="Picture 14" descr="Screen Shot 2015-05-26 at 10.28.2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688" y="1731354"/>
              <a:ext cx="3635531" cy="2051735"/>
            </a:xfrm>
            <a:prstGeom prst="rect">
              <a:avLst/>
            </a:prstGeom>
          </p:spPr>
        </p:pic>
        <p:sp>
          <p:nvSpPr>
            <p:cNvPr id="16" name="TextBox 15"/>
            <p:cNvSpPr txBox="1"/>
            <p:nvPr/>
          </p:nvSpPr>
          <p:spPr>
            <a:xfrm>
              <a:off x="516688" y="3349816"/>
              <a:ext cx="1544012" cy="646331"/>
            </a:xfrm>
            <a:prstGeom prst="rect">
              <a:avLst/>
            </a:prstGeom>
            <a:noFill/>
          </p:spPr>
          <p:txBody>
            <a:bodyPr wrap="none" rtlCol="0">
              <a:spAutoFit/>
            </a:bodyPr>
            <a:lstStyle/>
            <a:p>
              <a:pPr defTabSz="457200" fontAlgn="auto">
                <a:spcBef>
                  <a:spcPts val="0"/>
                </a:spcBef>
                <a:spcAft>
                  <a:spcPts val="0"/>
                </a:spcAft>
              </a:pPr>
              <a:r>
                <a:rPr lang="en-US" sz="1800" b="1" dirty="0">
                  <a:solidFill>
                    <a:srgbClr val="FFFFFF"/>
                  </a:solidFill>
                  <a:latin typeface="Calisto MT"/>
                  <a:ea typeface="+mn-ea"/>
                  <a:cs typeface="+mn-cs"/>
                </a:rPr>
                <a:t>Higher Highs</a:t>
              </a:r>
            </a:p>
            <a:p>
              <a:pPr defTabSz="457200" fontAlgn="auto">
                <a:spcBef>
                  <a:spcPts val="0"/>
                </a:spcBef>
                <a:spcAft>
                  <a:spcPts val="0"/>
                </a:spcAft>
              </a:pPr>
              <a:endParaRPr lang="en-US" sz="1800" dirty="0">
                <a:solidFill>
                  <a:srgbClr val="000000"/>
                </a:solidFill>
                <a:latin typeface="Calisto MT"/>
                <a:ea typeface="+mn-ea"/>
                <a:cs typeface="+mn-cs"/>
              </a:endParaRPr>
            </a:p>
          </p:txBody>
        </p:sp>
      </p:grpSp>
      <p:pic>
        <p:nvPicPr>
          <p:cNvPr id="22" name="Picture 21" descr="Screen Shot 2015-05-26 at 10.30.2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269042"/>
            <a:ext cx="2881235" cy="3457482"/>
          </a:xfrm>
          <a:prstGeom prst="rect">
            <a:avLst/>
          </a:prstGeom>
        </p:spPr>
      </p:pic>
      <p:sp>
        <p:nvSpPr>
          <p:cNvPr id="26" name="TextBox 25"/>
          <p:cNvSpPr txBox="1"/>
          <p:nvPr/>
        </p:nvSpPr>
        <p:spPr>
          <a:xfrm>
            <a:off x="794499" y="3248784"/>
            <a:ext cx="1800493" cy="369332"/>
          </a:xfrm>
          <a:prstGeom prst="rect">
            <a:avLst/>
          </a:prstGeom>
          <a:noFill/>
        </p:spPr>
        <p:txBody>
          <a:bodyPr wrap="none" rtlCol="0">
            <a:spAutoFit/>
          </a:bodyPr>
          <a:lstStyle/>
          <a:p>
            <a:pPr defTabSz="457200" fontAlgn="auto">
              <a:spcBef>
                <a:spcPts val="0"/>
              </a:spcBef>
              <a:spcAft>
                <a:spcPts val="0"/>
              </a:spcAft>
            </a:pPr>
            <a:r>
              <a:rPr lang="en-US" sz="1800" dirty="0" smtClean="0">
                <a:solidFill>
                  <a:srgbClr val="FFFFFF"/>
                </a:solidFill>
                <a:latin typeface="Calisto MT"/>
                <a:ea typeface="+mn-ea"/>
                <a:cs typeface="+mn-cs"/>
              </a:rPr>
              <a:t>Reduced Runoff</a:t>
            </a:r>
            <a:endParaRPr lang="en-US" sz="1800" dirty="0">
              <a:solidFill>
                <a:srgbClr val="FFFFFF"/>
              </a:solidFill>
              <a:latin typeface="Calisto MT"/>
              <a:ea typeface="+mn-ea"/>
              <a:cs typeface="+mn-cs"/>
            </a:endParaRPr>
          </a:p>
        </p:txBody>
      </p:sp>
      <p:pic>
        <p:nvPicPr>
          <p:cNvPr id="3" name="Picture 2" descr="Screen Shot 2016-10-23 at 9.49.3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0995" y="2284616"/>
            <a:ext cx="3551005" cy="2666999"/>
          </a:xfrm>
          <a:prstGeom prst="rect">
            <a:avLst/>
          </a:prstGeom>
        </p:spPr>
      </p:pic>
      <p:sp>
        <p:nvSpPr>
          <p:cNvPr id="25" name="TextBox 24"/>
          <p:cNvSpPr txBox="1"/>
          <p:nvPr/>
        </p:nvSpPr>
        <p:spPr>
          <a:xfrm>
            <a:off x="4914900" y="2976476"/>
            <a:ext cx="1752600" cy="646331"/>
          </a:xfrm>
          <a:prstGeom prst="rect">
            <a:avLst/>
          </a:prstGeom>
          <a:noFill/>
        </p:spPr>
        <p:txBody>
          <a:bodyPr wrap="square" rtlCol="0">
            <a:spAutoFit/>
          </a:bodyPr>
          <a:lstStyle/>
          <a:p>
            <a:pPr defTabSz="457200" fontAlgn="auto">
              <a:spcBef>
                <a:spcPts val="0"/>
              </a:spcBef>
              <a:spcAft>
                <a:spcPts val="0"/>
              </a:spcAft>
            </a:pPr>
            <a:r>
              <a:rPr lang="en-US" sz="1800" b="1" dirty="0">
                <a:solidFill>
                  <a:srgbClr val="FFFFFF"/>
                </a:solidFill>
                <a:latin typeface="Calisto MT"/>
                <a:ea typeface="+mn-ea"/>
                <a:cs typeface="+mn-cs"/>
              </a:rPr>
              <a:t>Hotter Hots</a:t>
            </a:r>
          </a:p>
          <a:p>
            <a:pPr defTabSz="457200" fontAlgn="auto">
              <a:spcBef>
                <a:spcPts val="0"/>
              </a:spcBef>
              <a:spcAft>
                <a:spcPts val="0"/>
              </a:spcAft>
            </a:pPr>
            <a:endParaRPr lang="en-US" sz="1800" dirty="0">
              <a:solidFill>
                <a:srgbClr val="000000"/>
              </a:solidFill>
              <a:latin typeface="Calisto MT"/>
              <a:ea typeface="+mn-ea"/>
              <a:cs typeface="+mn-cs"/>
            </a:endParaRPr>
          </a:p>
        </p:txBody>
      </p:sp>
    </p:spTree>
    <p:extLst>
      <p:ext uri="{BB962C8B-B14F-4D97-AF65-F5344CB8AC3E}">
        <p14:creationId xmlns:p14="http://schemas.microsoft.com/office/powerpoint/2010/main" val="66663413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What are the health impacts of climate-change impacts on water?</a:t>
            </a:r>
            <a:endParaRPr lang="en-US" sz="3600" dirty="0"/>
          </a:p>
        </p:txBody>
      </p:sp>
      <p:sp>
        <p:nvSpPr>
          <p:cNvPr id="3" name="Content Placeholder 2"/>
          <p:cNvSpPr>
            <a:spLocks noGrp="1"/>
          </p:cNvSpPr>
          <p:nvPr>
            <p:ph idx="1"/>
          </p:nvPr>
        </p:nvSpPr>
        <p:spPr/>
        <p:txBody>
          <a:bodyPr>
            <a:normAutofit lnSpcReduction="10000"/>
          </a:bodyPr>
          <a:lstStyle/>
          <a:p>
            <a:r>
              <a:rPr lang="en-US" dirty="0" smtClean="0"/>
              <a:t>Water availability and cost</a:t>
            </a:r>
          </a:p>
          <a:p>
            <a:r>
              <a:rPr lang="en-US" dirty="0" smtClean="0"/>
              <a:t>Water quality</a:t>
            </a:r>
          </a:p>
          <a:p>
            <a:r>
              <a:rPr lang="en-US" dirty="0" smtClean="0"/>
              <a:t>Water and food production</a:t>
            </a:r>
          </a:p>
          <a:p>
            <a:r>
              <a:rPr lang="en-US" dirty="0" smtClean="0"/>
              <a:t>Flooding</a:t>
            </a:r>
          </a:p>
          <a:p>
            <a:r>
              <a:rPr lang="en-US" dirty="0" smtClean="0"/>
              <a:t>Infectious diseases</a:t>
            </a:r>
            <a:endParaRPr lang="en-US" dirty="0"/>
          </a:p>
          <a:p>
            <a:r>
              <a:rPr lang="en-US" dirty="0" smtClean="0"/>
              <a:t>Water infrastructure</a:t>
            </a:r>
          </a:p>
          <a:p>
            <a:r>
              <a:rPr lang="en-US" dirty="0" smtClean="0"/>
              <a:t>Mental health</a:t>
            </a:r>
          </a:p>
          <a:p>
            <a:endParaRPr lang="en-US" dirty="0"/>
          </a:p>
        </p:txBody>
      </p:sp>
    </p:spTree>
    <p:extLst>
      <p:ext uri="{BB962C8B-B14F-4D97-AF65-F5344CB8AC3E}">
        <p14:creationId xmlns:p14="http://schemas.microsoft.com/office/powerpoint/2010/main" val="184800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113" y="244158"/>
            <a:ext cx="7345362" cy="956941"/>
          </a:xfrm>
        </p:spPr>
        <p:txBody>
          <a:bodyPr>
            <a:normAutofit fontScale="90000"/>
          </a:bodyPr>
          <a:lstStyle/>
          <a:p>
            <a:r>
              <a:rPr lang="en-US" dirty="0" smtClean="0"/>
              <a:t>Drought &amp; Climate Change</a:t>
            </a:r>
            <a:endParaRPr lang="en-US" dirty="0"/>
          </a:p>
        </p:txBody>
      </p:sp>
      <p:sp>
        <p:nvSpPr>
          <p:cNvPr id="3" name="Content Placeholder 2"/>
          <p:cNvSpPr>
            <a:spLocks noGrp="1"/>
          </p:cNvSpPr>
          <p:nvPr>
            <p:ph idx="1"/>
          </p:nvPr>
        </p:nvSpPr>
        <p:spPr>
          <a:xfrm>
            <a:off x="331317" y="1615271"/>
            <a:ext cx="8586627" cy="5025288"/>
          </a:xfrm>
        </p:spPr>
        <p:txBody>
          <a:bodyPr>
            <a:normAutofit/>
          </a:bodyPr>
          <a:lstStyle/>
          <a:p>
            <a:r>
              <a:rPr lang="en-US" dirty="0" smtClean="0"/>
              <a:t>Warming temperatures due to climate change</a:t>
            </a:r>
            <a:endParaRPr lang="en-US" dirty="0"/>
          </a:p>
          <a:p>
            <a:pPr lvl="1"/>
            <a:r>
              <a:rPr lang="en-US" dirty="0" smtClean="0"/>
              <a:t>Larger fraction of mountain precipitation fall as rain rather than snow</a:t>
            </a:r>
          </a:p>
          <a:p>
            <a:pPr lvl="1"/>
            <a:r>
              <a:rPr lang="en-US" dirty="0" smtClean="0"/>
              <a:t>Snowpack melts earlier due to warming</a:t>
            </a:r>
          </a:p>
          <a:p>
            <a:pPr lvl="1"/>
            <a:r>
              <a:rPr lang="en-US" dirty="0" smtClean="0"/>
              <a:t>Reduced stream flows in late-spring, summer</a:t>
            </a:r>
          </a:p>
          <a:p>
            <a:pPr lvl="1"/>
            <a:r>
              <a:rPr lang="en-US" dirty="0" smtClean="0"/>
              <a:t>More storm water lost to run-off </a:t>
            </a:r>
            <a:r>
              <a:rPr lang="en-US" dirty="0" err="1" smtClean="0"/>
              <a:t>vs</a:t>
            </a:r>
            <a:r>
              <a:rPr lang="en-US" dirty="0" smtClean="0"/>
              <a:t> soil absorption</a:t>
            </a:r>
          </a:p>
          <a:p>
            <a:pPr lvl="1"/>
            <a:r>
              <a:rPr lang="en-US" dirty="0" smtClean="0"/>
              <a:t>Wildfires</a:t>
            </a:r>
          </a:p>
          <a:p>
            <a:r>
              <a:rPr lang="en-US" dirty="0" smtClean="0"/>
              <a:t>Higher evaporation rates</a:t>
            </a:r>
          </a:p>
          <a:p>
            <a:pPr lvl="1"/>
            <a:r>
              <a:rPr lang="en-US" dirty="0" smtClean="0"/>
              <a:t>Losses of water from reservoirs</a:t>
            </a:r>
          </a:p>
          <a:p>
            <a:pPr lvl="1"/>
            <a:r>
              <a:rPr lang="en-US" dirty="0" smtClean="0"/>
              <a:t>Drier soil</a:t>
            </a:r>
          </a:p>
          <a:p>
            <a:r>
              <a:rPr lang="en-US" dirty="0"/>
              <a:t>Arctic ice loss may change the jet stream </a:t>
            </a:r>
          </a:p>
        </p:txBody>
      </p:sp>
    </p:spTree>
    <p:extLst>
      <p:ext uri="{BB962C8B-B14F-4D97-AF65-F5344CB8AC3E}">
        <p14:creationId xmlns:p14="http://schemas.microsoft.com/office/powerpoint/2010/main" val="1901069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5-26 at 10.45.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61" y="5522496"/>
            <a:ext cx="4927600" cy="930881"/>
          </a:xfrm>
          <a:prstGeom prst="rect">
            <a:avLst/>
          </a:prstGeom>
        </p:spPr>
      </p:pic>
      <p:pic>
        <p:nvPicPr>
          <p:cNvPr id="4" name="Picture 3" descr="Screen Shot 2016-10-23 at 9.35.1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61" y="460979"/>
            <a:ext cx="4174561" cy="5271721"/>
          </a:xfrm>
          <a:prstGeom prst="rect">
            <a:avLst/>
          </a:prstGeom>
        </p:spPr>
      </p:pic>
      <p:sp>
        <p:nvSpPr>
          <p:cNvPr id="9" name="TextBox 8"/>
          <p:cNvSpPr txBox="1"/>
          <p:nvPr/>
        </p:nvSpPr>
        <p:spPr>
          <a:xfrm>
            <a:off x="1808637" y="1886129"/>
            <a:ext cx="1859328" cy="369332"/>
          </a:xfrm>
          <a:prstGeom prst="rect">
            <a:avLst/>
          </a:prstGeom>
          <a:noFill/>
        </p:spPr>
        <p:txBody>
          <a:bodyPr wrap="none" rtlCol="0">
            <a:spAutoFit/>
          </a:bodyPr>
          <a:lstStyle/>
          <a:p>
            <a:pPr defTabSz="457200" fontAlgn="auto">
              <a:spcBef>
                <a:spcPts val="0"/>
              </a:spcBef>
              <a:spcAft>
                <a:spcPts val="0"/>
              </a:spcAft>
            </a:pPr>
            <a:r>
              <a:rPr lang="en-US" sz="1800" dirty="0" smtClean="0">
                <a:solidFill>
                  <a:srgbClr val="000000"/>
                </a:solidFill>
                <a:latin typeface="Calisto MT"/>
                <a:ea typeface="+mn-ea"/>
                <a:cs typeface="+mn-cs"/>
              </a:rPr>
              <a:t>October 18, 2016</a:t>
            </a:r>
            <a:endParaRPr lang="en-US" sz="1800" dirty="0">
              <a:solidFill>
                <a:srgbClr val="000000"/>
              </a:solidFill>
              <a:latin typeface="Calisto MT"/>
              <a:ea typeface="+mn-ea"/>
              <a:cs typeface="+mn-cs"/>
            </a:endParaRPr>
          </a:p>
        </p:txBody>
      </p:sp>
      <p:sp>
        <p:nvSpPr>
          <p:cNvPr id="2" name="Title 1"/>
          <p:cNvSpPr>
            <a:spLocks noGrp="1"/>
          </p:cNvSpPr>
          <p:nvPr>
            <p:ph type="title"/>
          </p:nvPr>
        </p:nvSpPr>
        <p:spPr>
          <a:xfrm>
            <a:off x="3708400" y="310516"/>
            <a:ext cx="7345362" cy="809942"/>
          </a:xfrm>
        </p:spPr>
        <p:txBody>
          <a:bodyPr>
            <a:normAutofit/>
          </a:bodyPr>
          <a:lstStyle/>
          <a:p>
            <a:pPr algn="l"/>
            <a:r>
              <a:rPr lang="en-US" sz="3600" dirty="0" smtClean="0"/>
              <a:t>We are still in a drought</a:t>
            </a:r>
            <a:r>
              <a:rPr lang="mr-IN" sz="3600" dirty="0" smtClean="0"/>
              <a:t>…</a:t>
            </a:r>
            <a:endParaRPr lang="en-US" sz="3600" dirty="0"/>
          </a:p>
        </p:txBody>
      </p:sp>
      <p:pic>
        <p:nvPicPr>
          <p:cNvPr id="10" name="Picture 9" descr="Screen Shot 2016-10-23 at 9.51.5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7088" y="1247457"/>
            <a:ext cx="2504806" cy="3897723"/>
          </a:xfrm>
          <a:prstGeom prst="rect">
            <a:avLst/>
          </a:prstGeom>
        </p:spPr>
      </p:pic>
      <p:sp>
        <p:nvSpPr>
          <p:cNvPr id="11" name="Rectangle 10"/>
          <p:cNvSpPr/>
          <p:nvPr/>
        </p:nvSpPr>
        <p:spPr>
          <a:xfrm>
            <a:off x="5483494" y="5467638"/>
            <a:ext cx="3327400" cy="1107996"/>
          </a:xfrm>
          <a:prstGeom prst="rect">
            <a:avLst/>
          </a:prstGeom>
        </p:spPr>
        <p:txBody>
          <a:bodyPr wrap="square">
            <a:spAutoFit/>
          </a:bodyPr>
          <a:lstStyle/>
          <a:p>
            <a:pPr defTabSz="457200" fontAlgn="auto">
              <a:spcBef>
                <a:spcPts val="0"/>
              </a:spcBef>
              <a:spcAft>
                <a:spcPts val="0"/>
              </a:spcAft>
            </a:pPr>
            <a:r>
              <a:rPr lang="en-US" sz="1200" dirty="0">
                <a:solidFill>
                  <a:srgbClr val="000000"/>
                </a:solidFill>
                <a:latin typeface="Calisto MT"/>
                <a:ea typeface="+mn-ea"/>
                <a:cs typeface="+mn-cs"/>
                <a:hlinkClick r:id="rId6"/>
              </a:rPr>
              <a:t>http://www.accuweather.com/en/weather-news/2016-2017-us-winter-forecast-northeast-above-normal-snow-freeze-hurt-citrus-south/</a:t>
            </a:r>
            <a:r>
              <a:rPr lang="en-US" sz="1200" dirty="0" smtClean="0">
                <a:solidFill>
                  <a:srgbClr val="000000"/>
                </a:solidFill>
                <a:latin typeface="Calisto MT"/>
                <a:ea typeface="+mn-ea"/>
                <a:cs typeface="+mn-cs"/>
                <a:hlinkClick r:id="rId6"/>
              </a:rPr>
              <a:t>60277878</a:t>
            </a:r>
            <a:endParaRPr lang="en-US" sz="1200" dirty="0" smtClean="0">
              <a:solidFill>
                <a:srgbClr val="000000"/>
              </a:solidFill>
              <a:latin typeface="Calisto MT"/>
              <a:ea typeface="+mn-ea"/>
              <a:cs typeface="+mn-cs"/>
            </a:endParaRPr>
          </a:p>
          <a:p>
            <a:pPr defTabSz="457200" fontAlgn="auto">
              <a:spcBef>
                <a:spcPts val="0"/>
              </a:spcBef>
              <a:spcAft>
                <a:spcPts val="0"/>
              </a:spcAft>
            </a:pPr>
            <a:endParaRPr lang="en-US" sz="1800" dirty="0">
              <a:solidFill>
                <a:srgbClr val="000000"/>
              </a:solidFill>
              <a:latin typeface="Calisto MT"/>
              <a:ea typeface="+mn-ea"/>
              <a:cs typeface="+mn-cs"/>
            </a:endParaRPr>
          </a:p>
        </p:txBody>
      </p:sp>
    </p:spTree>
    <p:extLst>
      <p:ext uri="{BB962C8B-B14F-4D97-AF65-F5344CB8AC3E}">
        <p14:creationId xmlns:p14="http://schemas.microsoft.com/office/powerpoint/2010/main" val="282269803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Drought Health Impacts</a:t>
            </a:r>
            <a:endParaRPr lang="en-US" dirty="0"/>
          </a:p>
        </p:txBody>
      </p:sp>
      <p:sp>
        <p:nvSpPr>
          <p:cNvPr id="3" name="Content Placeholder 2"/>
          <p:cNvSpPr>
            <a:spLocks noGrp="1"/>
          </p:cNvSpPr>
          <p:nvPr>
            <p:ph sz="half" idx="1"/>
          </p:nvPr>
        </p:nvSpPr>
        <p:spPr>
          <a:xfrm>
            <a:off x="482600" y="1892300"/>
            <a:ext cx="3983671" cy="4183063"/>
          </a:xfrm>
        </p:spPr>
        <p:txBody>
          <a:bodyPr>
            <a:normAutofit fontScale="92500" lnSpcReduction="10000"/>
          </a:bodyPr>
          <a:lstStyle/>
          <a:p>
            <a:r>
              <a:rPr lang="en-US" sz="2600" dirty="0" smtClean="0"/>
              <a:t>Water Quality </a:t>
            </a:r>
          </a:p>
          <a:p>
            <a:r>
              <a:rPr lang="en-US" sz="2600" dirty="0" smtClean="0"/>
              <a:t>Water Availability and  Affordability </a:t>
            </a:r>
          </a:p>
          <a:p>
            <a:r>
              <a:rPr lang="en-US" sz="2600" dirty="0" smtClean="0"/>
              <a:t>Food Costs and Insecurity</a:t>
            </a:r>
          </a:p>
          <a:p>
            <a:r>
              <a:rPr lang="en-US" sz="2600" dirty="0" smtClean="0"/>
              <a:t>Vector</a:t>
            </a:r>
            <a:r>
              <a:rPr lang="en-US" sz="2600" dirty="0"/>
              <a:t>-borne disease</a:t>
            </a:r>
          </a:p>
          <a:p>
            <a:pPr lvl="1"/>
            <a:r>
              <a:rPr lang="en-US" dirty="0"/>
              <a:t>Stagnant pools</a:t>
            </a:r>
          </a:p>
          <a:p>
            <a:pPr lvl="1"/>
            <a:r>
              <a:rPr lang="en-US" dirty="0"/>
              <a:t>Improper water </a:t>
            </a:r>
            <a:r>
              <a:rPr lang="en-US" dirty="0" smtClean="0"/>
              <a:t>storage</a:t>
            </a:r>
          </a:p>
          <a:p>
            <a:r>
              <a:rPr lang="en-US" sz="2800" dirty="0"/>
              <a:t>Wildfire</a:t>
            </a:r>
          </a:p>
          <a:p>
            <a:endParaRPr lang="en-US" dirty="0" smtClean="0"/>
          </a:p>
        </p:txBody>
      </p:sp>
      <p:sp>
        <p:nvSpPr>
          <p:cNvPr id="4" name="Content Placeholder 3"/>
          <p:cNvSpPr>
            <a:spLocks noGrp="1"/>
          </p:cNvSpPr>
          <p:nvPr>
            <p:ph sz="half" idx="2"/>
          </p:nvPr>
        </p:nvSpPr>
        <p:spPr>
          <a:xfrm>
            <a:off x="4679315" y="1905000"/>
            <a:ext cx="3566160" cy="3927475"/>
          </a:xfrm>
        </p:spPr>
        <p:txBody>
          <a:bodyPr>
            <a:normAutofit fontScale="92500" lnSpcReduction="10000"/>
          </a:bodyPr>
          <a:lstStyle/>
          <a:p>
            <a:r>
              <a:rPr lang="en-US" sz="2600" dirty="0"/>
              <a:t>Air Quality</a:t>
            </a:r>
          </a:p>
          <a:p>
            <a:pPr lvl="1"/>
            <a:r>
              <a:rPr lang="en-US" dirty="0"/>
              <a:t>Increased dust and particulate levels </a:t>
            </a:r>
          </a:p>
          <a:p>
            <a:pPr lvl="1"/>
            <a:r>
              <a:rPr lang="en-US" dirty="0"/>
              <a:t>Increased pollen </a:t>
            </a:r>
          </a:p>
          <a:p>
            <a:pPr lvl="1"/>
            <a:r>
              <a:rPr lang="en-US" dirty="0"/>
              <a:t>Wildfire smoke</a:t>
            </a:r>
          </a:p>
          <a:p>
            <a:r>
              <a:rPr lang="en-US" sz="2600" dirty="0" smtClean="0"/>
              <a:t>Recreational </a:t>
            </a:r>
            <a:r>
              <a:rPr lang="en-US" sz="2600" dirty="0"/>
              <a:t>risks</a:t>
            </a:r>
          </a:p>
          <a:p>
            <a:r>
              <a:rPr lang="en-US" sz="2600" dirty="0"/>
              <a:t>Unemployment &amp; economic </a:t>
            </a:r>
            <a:r>
              <a:rPr lang="en-US" sz="2600" dirty="0" smtClean="0"/>
              <a:t>impacts</a:t>
            </a:r>
          </a:p>
          <a:p>
            <a:pPr lvl="1"/>
            <a:r>
              <a:rPr lang="en-US" sz="1900" dirty="0" smtClean="0"/>
              <a:t>Agriculture</a:t>
            </a:r>
          </a:p>
          <a:p>
            <a:pPr lvl="1"/>
            <a:r>
              <a:rPr lang="en-US" sz="1900" dirty="0" smtClean="0"/>
              <a:t>Fisheries</a:t>
            </a:r>
            <a:endParaRPr lang="en-US" sz="1900" dirty="0"/>
          </a:p>
          <a:p>
            <a:endParaRPr lang="en-US" dirty="0"/>
          </a:p>
        </p:txBody>
      </p:sp>
    </p:spTree>
    <p:extLst>
      <p:ext uri="{BB962C8B-B14F-4D97-AF65-F5344CB8AC3E}">
        <p14:creationId xmlns:p14="http://schemas.microsoft.com/office/powerpoint/2010/main" val="2940698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994" y="285116"/>
            <a:ext cx="7345362" cy="1339850"/>
          </a:xfrm>
        </p:spPr>
        <p:txBody>
          <a:bodyPr/>
          <a:lstStyle/>
          <a:p>
            <a:pPr algn="l"/>
            <a:r>
              <a:rPr lang="en-US" dirty="0" smtClean="0"/>
              <a:t>Water Quantity</a:t>
            </a:r>
            <a:endParaRPr lang="en-US" dirty="0"/>
          </a:p>
        </p:txBody>
      </p:sp>
      <p:sp>
        <p:nvSpPr>
          <p:cNvPr id="3" name="Content Placeholder 2"/>
          <p:cNvSpPr>
            <a:spLocks noGrp="1"/>
          </p:cNvSpPr>
          <p:nvPr>
            <p:ph idx="1"/>
          </p:nvPr>
        </p:nvSpPr>
        <p:spPr>
          <a:xfrm>
            <a:off x="330200" y="1727201"/>
            <a:ext cx="3546475" cy="3931920"/>
          </a:xfrm>
        </p:spPr>
        <p:txBody>
          <a:bodyPr>
            <a:normAutofit fontScale="85000" lnSpcReduction="20000"/>
          </a:bodyPr>
          <a:lstStyle/>
          <a:p>
            <a:r>
              <a:rPr lang="en-US" dirty="0" smtClean="0"/>
              <a:t>Drought exacerbates problems with access to safe clean drinking water</a:t>
            </a:r>
          </a:p>
          <a:p>
            <a:r>
              <a:rPr lang="en-US" dirty="0" smtClean="0"/>
              <a:t>Some communities reliant on vulnerable single source</a:t>
            </a:r>
          </a:p>
          <a:p>
            <a:pPr lvl="1"/>
            <a:r>
              <a:rPr lang="en-US" dirty="0"/>
              <a:t>G</a:t>
            </a:r>
            <a:r>
              <a:rPr lang="en-US" dirty="0" smtClean="0"/>
              <a:t>roundwater reliant on annual rainfall</a:t>
            </a:r>
          </a:p>
          <a:p>
            <a:pPr lvl="1"/>
            <a:r>
              <a:rPr lang="en-US" dirty="0"/>
              <a:t>S</a:t>
            </a:r>
            <a:r>
              <a:rPr lang="en-US" dirty="0" smtClean="0"/>
              <a:t>mall systems reliant on stream flow</a:t>
            </a:r>
          </a:p>
          <a:p>
            <a:r>
              <a:rPr lang="en-US" dirty="0" smtClean="0"/>
              <a:t>Thousands of Ca. households with no water due to drought</a:t>
            </a:r>
          </a:p>
        </p:txBody>
      </p:sp>
      <p:pic>
        <p:nvPicPr>
          <p:cNvPr id="5" name="Picture 4" descr="Screen Shot 2015-08-23 at 10.45.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762000"/>
            <a:ext cx="4572000" cy="2451174"/>
          </a:xfrm>
          <a:prstGeom prst="rect">
            <a:avLst/>
          </a:prstGeom>
        </p:spPr>
      </p:pic>
      <p:pic>
        <p:nvPicPr>
          <p:cNvPr id="6" name="Picture 5" descr="Screen Shot 2015-08-23 at 10.52.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505200"/>
            <a:ext cx="3111500" cy="3200400"/>
          </a:xfrm>
          <a:prstGeom prst="rect">
            <a:avLst/>
          </a:prstGeom>
        </p:spPr>
      </p:pic>
    </p:spTree>
    <p:extLst>
      <p:ext uri="{BB962C8B-B14F-4D97-AF65-F5344CB8AC3E}">
        <p14:creationId xmlns:p14="http://schemas.microsoft.com/office/powerpoint/2010/main" val="2618778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Q&amp;A Instructions</a:t>
            </a:r>
            <a:endParaRPr lang="en-US" dirty="0"/>
          </a:p>
        </p:txBody>
      </p:sp>
      <p:pic>
        <p:nvPicPr>
          <p:cNvPr id="4" name="Picture 4" descr="Screen shot 2011-10-31 at 12.42.12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469330" y="1784361"/>
            <a:ext cx="3211513" cy="395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28650" y="2348404"/>
            <a:ext cx="4307253" cy="1631216"/>
          </a:xfrm>
          <a:prstGeom prst="rect">
            <a:avLst/>
          </a:prstGeom>
          <a:noFill/>
        </p:spPr>
        <p:txBody>
          <a:bodyPr wrap="square" rtlCol="0">
            <a:spAutoFit/>
          </a:bodyPr>
          <a:lstStyle/>
          <a:p>
            <a:r>
              <a:rPr lang="en-US" sz="2000" dirty="0" smtClean="0">
                <a:latin typeface="Helvetica Neue"/>
                <a:cs typeface="Helvetica Neue"/>
              </a:rPr>
              <a:t>Q&amp;A will follow the presentations. We welcome you to submit your questions at any time using the chat box on your </a:t>
            </a:r>
            <a:r>
              <a:rPr lang="en-US" sz="2000" dirty="0" err="1" smtClean="0">
                <a:latin typeface="Helvetica Neue"/>
                <a:cs typeface="Helvetica Neue"/>
              </a:rPr>
              <a:t>GoToWebinar</a:t>
            </a:r>
            <a:r>
              <a:rPr lang="en-US" sz="2000" dirty="0" smtClean="0">
                <a:latin typeface="Helvetica Neue"/>
                <a:cs typeface="Helvetica Neue"/>
              </a:rPr>
              <a:t> control panel</a:t>
            </a:r>
            <a:r>
              <a:rPr lang="en-US" sz="2000" smtClean="0">
                <a:latin typeface="Helvetica Neue"/>
                <a:cs typeface="Helvetica Neue"/>
              </a:rPr>
              <a:t>. </a:t>
            </a:r>
            <a:endParaRPr lang="en-US" sz="2000" dirty="0">
              <a:latin typeface="Helvetica Neue"/>
              <a:cs typeface="Helvetica Neue"/>
            </a:endParaRPr>
          </a:p>
        </p:txBody>
      </p:sp>
      <p:sp>
        <p:nvSpPr>
          <p:cNvPr id="6" name="Right Arrow 5"/>
          <p:cNvSpPr>
            <a:spLocks noChangeArrowheads="1"/>
          </p:cNvSpPr>
          <p:nvPr/>
        </p:nvSpPr>
        <p:spPr bwMode="auto">
          <a:xfrm>
            <a:off x="2876931" y="5207848"/>
            <a:ext cx="2743200" cy="228600"/>
          </a:xfrm>
          <a:prstGeom prst="rightArrow">
            <a:avLst>
              <a:gd name="adj1" fmla="val 50000"/>
              <a:gd name="adj2" fmla="val 50000"/>
            </a:avLst>
          </a:prstGeom>
          <a:solidFill>
            <a:srgbClr val="C0504D"/>
          </a:solidFill>
          <a:ln w="9525">
            <a:solidFill>
              <a:schemeClr val="accent2">
                <a:lumMod val="75000"/>
              </a:schemeClr>
            </a:solid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rgbClr val="457988"/>
              </a:solidFill>
              <a:latin typeface="+mn-lt"/>
              <a:ea typeface="+mn-ea"/>
              <a:cs typeface="+mn-cs"/>
            </a:endParaRPr>
          </a:p>
        </p:txBody>
      </p:sp>
    </p:spTree>
    <p:extLst>
      <p:ext uri="{BB962C8B-B14F-4D97-AF65-F5344CB8AC3E}">
        <p14:creationId xmlns:p14="http://schemas.microsoft.com/office/powerpoint/2010/main" val="13765540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quality</a:t>
            </a:r>
            <a:endParaRPr lang="en-US" dirty="0"/>
          </a:p>
        </p:txBody>
      </p:sp>
      <p:sp>
        <p:nvSpPr>
          <p:cNvPr id="3" name="Content Placeholder 2"/>
          <p:cNvSpPr>
            <a:spLocks noGrp="1"/>
          </p:cNvSpPr>
          <p:nvPr>
            <p:ph idx="1"/>
          </p:nvPr>
        </p:nvSpPr>
        <p:spPr>
          <a:xfrm>
            <a:off x="427952" y="1584008"/>
            <a:ext cx="8310530" cy="4973717"/>
          </a:xfrm>
        </p:spPr>
        <p:txBody>
          <a:bodyPr>
            <a:normAutofit fontScale="92500" lnSpcReduction="10000"/>
          </a:bodyPr>
          <a:lstStyle/>
          <a:p>
            <a:r>
              <a:rPr lang="en-US" dirty="0"/>
              <a:t>I</a:t>
            </a:r>
            <a:r>
              <a:rPr lang="en-US" dirty="0" smtClean="0"/>
              <a:t>ncrease </a:t>
            </a:r>
            <a:r>
              <a:rPr lang="en-US" dirty="0"/>
              <a:t>concentration of pollutants and contaminants in groundwater and surface </a:t>
            </a:r>
            <a:r>
              <a:rPr lang="en-US" dirty="0" smtClean="0"/>
              <a:t>water</a:t>
            </a:r>
          </a:p>
          <a:p>
            <a:pPr lvl="1"/>
            <a:r>
              <a:rPr lang="en-US" dirty="0" smtClean="0"/>
              <a:t>Toxics and metals</a:t>
            </a:r>
          </a:p>
          <a:p>
            <a:pPr lvl="1"/>
            <a:r>
              <a:rPr lang="en-US" dirty="0" smtClean="0"/>
              <a:t>Bacteria</a:t>
            </a:r>
            <a:r>
              <a:rPr lang="en-US" dirty="0"/>
              <a:t>, protozoa, </a:t>
            </a:r>
            <a:r>
              <a:rPr lang="en-US" dirty="0" smtClean="0"/>
              <a:t>amoeba (warming and concentration)</a:t>
            </a:r>
            <a:endParaRPr lang="en-US" dirty="0"/>
          </a:p>
          <a:p>
            <a:r>
              <a:rPr lang="en-US" dirty="0" smtClean="0"/>
              <a:t>Over </a:t>
            </a:r>
            <a:r>
              <a:rPr lang="en-US" dirty="0"/>
              <a:t>21 million </a:t>
            </a:r>
            <a:r>
              <a:rPr lang="en-US" dirty="0" smtClean="0"/>
              <a:t>Californians </a:t>
            </a:r>
            <a:r>
              <a:rPr lang="en-US" dirty="0"/>
              <a:t>rely on contaminated groundwater as primary source of drinking water</a:t>
            </a:r>
          </a:p>
          <a:p>
            <a:pPr lvl="1"/>
            <a:r>
              <a:rPr lang="en-US" dirty="0" smtClean="0"/>
              <a:t>Over </a:t>
            </a:r>
            <a:r>
              <a:rPr lang="en-US" dirty="0"/>
              <a:t>4 million people (especially in rural areas) highly vulnerable to groundwater contamination </a:t>
            </a:r>
            <a:endParaRPr lang="en-US" dirty="0" smtClean="0"/>
          </a:p>
          <a:p>
            <a:r>
              <a:rPr lang="en-US" dirty="0"/>
              <a:t>Use of recycled water for food irrigation/processing may increase risks of E. coli and </a:t>
            </a:r>
            <a:r>
              <a:rPr lang="en-US" dirty="0" smtClean="0"/>
              <a:t>Salmonella</a:t>
            </a:r>
            <a:endParaRPr lang="en-US" dirty="0"/>
          </a:p>
          <a:p>
            <a:r>
              <a:rPr lang="en-US" dirty="0"/>
              <a:t>Clean-up </a:t>
            </a:r>
            <a:r>
              <a:rPr lang="en-US" dirty="0" smtClean="0"/>
              <a:t>of contaminated water very costly</a:t>
            </a:r>
          </a:p>
          <a:p>
            <a:r>
              <a:rPr lang="en-US" dirty="0" smtClean="0"/>
              <a:t>Reduced stream and river flows : stagnation &amp; low O2 levels</a:t>
            </a:r>
          </a:p>
        </p:txBody>
      </p:sp>
    </p:spTree>
    <p:extLst>
      <p:ext uri="{BB962C8B-B14F-4D97-AF65-F5344CB8AC3E}">
        <p14:creationId xmlns:p14="http://schemas.microsoft.com/office/powerpoint/2010/main" val="1700920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813" y="244158"/>
            <a:ext cx="4751387" cy="1339850"/>
          </a:xfrm>
        </p:spPr>
        <p:txBody>
          <a:bodyPr>
            <a:normAutofit fontScale="90000"/>
          </a:bodyPr>
          <a:lstStyle/>
          <a:p>
            <a:r>
              <a:rPr lang="en-US" dirty="0" smtClean="0"/>
              <a:t>Drought and Food</a:t>
            </a:r>
            <a:endParaRPr lang="en-US" dirty="0"/>
          </a:p>
        </p:txBody>
      </p:sp>
      <p:sp>
        <p:nvSpPr>
          <p:cNvPr id="3" name="Content Placeholder 2"/>
          <p:cNvSpPr>
            <a:spLocks noGrp="1"/>
          </p:cNvSpPr>
          <p:nvPr>
            <p:ph idx="1"/>
          </p:nvPr>
        </p:nvSpPr>
        <p:spPr>
          <a:xfrm>
            <a:off x="277813" y="1676400"/>
            <a:ext cx="4611687" cy="5041074"/>
          </a:xfrm>
        </p:spPr>
        <p:txBody>
          <a:bodyPr>
            <a:normAutofit fontScale="77500" lnSpcReduction="20000"/>
          </a:bodyPr>
          <a:lstStyle/>
          <a:p>
            <a:r>
              <a:rPr lang="en-US" dirty="0" smtClean="0"/>
              <a:t>Reduced yields due to shorter growing season, crop loss or fallowing</a:t>
            </a:r>
          </a:p>
          <a:p>
            <a:r>
              <a:rPr lang="en-US" dirty="0"/>
              <a:t>C</a:t>
            </a:r>
            <a:r>
              <a:rPr lang="en-US" dirty="0" smtClean="0"/>
              <a:t>onditions </a:t>
            </a:r>
            <a:r>
              <a:rPr lang="en-US" dirty="0"/>
              <a:t>that encourage insect and disease infestation in </a:t>
            </a:r>
            <a:r>
              <a:rPr lang="en-US" dirty="0" smtClean="0"/>
              <a:t>some crops </a:t>
            </a:r>
          </a:p>
          <a:p>
            <a:r>
              <a:rPr lang="en-US" dirty="0" smtClean="0"/>
              <a:t>Low </a:t>
            </a:r>
            <a:r>
              <a:rPr lang="en-US" dirty="0"/>
              <a:t>crop yields can result in rising food prices and shortages, </a:t>
            </a:r>
            <a:endParaRPr lang="en-US" dirty="0" smtClean="0"/>
          </a:p>
          <a:p>
            <a:pPr lvl="1"/>
            <a:r>
              <a:rPr lang="en-US" dirty="0" smtClean="0"/>
              <a:t>Food insecurity associated with </a:t>
            </a:r>
            <a:r>
              <a:rPr lang="en-US" dirty="0" smtClean="0">
                <a:solidFill>
                  <a:schemeClr val="tx1"/>
                </a:solidFill>
              </a:rPr>
              <a:t>diabetes, obesity.</a:t>
            </a:r>
            <a:endParaRPr lang="en-US" dirty="0">
              <a:solidFill>
                <a:schemeClr val="tx1"/>
              </a:solidFill>
            </a:endParaRPr>
          </a:p>
          <a:p>
            <a:r>
              <a:rPr lang="en-US" dirty="0" smtClean="0"/>
              <a:t>Affects health of livestock &amp; cost of feed</a:t>
            </a:r>
          </a:p>
          <a:p>
            <a:pPr lvl="1"/>
            <a:r>
              <a:rPr lang="en-US" dirty="0" smtClean="0"/>
              <a:t>Herd culling can increase meat and dairy prices</a:t>
            </a:r>
          </a:p>
          <a:p>
            <a:r>
              <a:rPr lang="en-US" dirty="0" smtClean="0"/>
              <a:t>Impacts on fisheries</a:t>
            </a:r>
          </a:p>
          <a:p>
            <a:pPr lvl="1"/>
            <a:r>
              <a:rPr lang="en-US" dirty="0" smtClean="0"/>
              <a:t>Harmful algal blooms, pathogens</a:t>
            </a:r>
          </a:p>
          <a:p>
            <a:pPr marL="0" indent="0">
              <a:buNone/>
            </a:pPr>
            <a:r>
              <a:rPr lang="en-US" dirty="0" smtClean="0"/>
              <a:t> </a:t>
            </a:r>
            <a:endParaRPr lang="en-US" dirty="0"/>
          </a:p>
        </p:txBody>
      </p:sp>
      <p:pic>
        <p:nvPicPr>
          <p:cNvPr id="4" name="Picture 3" descr="Screen Shot 2015-05-27 at 7.27.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0"/>
            <a:ext cx="3976006" cy="2514599"/>
          </a:xfrm>
          <a:prstGeom prst="rect">
            <a:avLst/>
          </a:prstGeom>
        </p:spPr>
      </p:pic>
      <p:pic>
        <p:nvPicPr>
          <p:cNvPr id="6" name="Picture 5" descr="Screen Shot 2015-05-13 at 11.11.3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9475" y="2514599"/>
            <a:ext cx="4025731" cy="2310687"/>
          </a:xfrm>
          <a:prstGeom prst="rect">
            <a:avLst/>
          </a:prstGeom>
        </p:spPr>
      </p:pic>
      <p:pic>
        <p:nvPicPr>
          <p:cNvPr id="8" name="Picture 7" descr="Screen Shot 2015-05-14 at 12.49.0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6130" y="4825286"/>
            <a:ext cx="2799635" cy="2032714"/>
          </a:xfrm>
          <a:prstGeom prst="rect">
            <a:avLst/>
          </a:prstGeom>
        </p:spPr>
      </p:pic>
    </p:spTree>
    <p:extLst>
      <p:ext uri="{BB962C8B-B14F-4D97-AF65-F5344CB8AC3E}">
        <p14:creationId xmlns:p14="http://schemas.microsoft.com/office/powerpoint/2010/main" val="314240786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Drought and Mental Health</a:t>
            </a:r>
            <a:endParaRPr lang="en-US" dirty="0"/>
          </a:p>
        </p:txBody>
      </p:sp>
      <p:sp>
        <p:nvSpPr>
          <p:cNvPr id="3" name="Content Placeholder 2"/>
          <p:cNvSpPr>
            <a:spLocks noGrp="1"/>
          </p:cNvSpPr>
          <p:nvPr>
            <p:ph idx="1"/>
          </p:nvPr>
        </p:nvSpPr>
        <p:spPr>
          <a:xfrm>
            <a:off x="263956" y="1642708"/>
            <a:ext cx="8186287" cy="4818202"/>
          </a:xfrm>
        </p:spPr>
        <p:txBody>
          <a:bodyPr>
            <a:normAutofit/>
          </a:bodyPr>
          <a:lstStyle/>
          <a:p>
            <a:r>
              <a:rPr lang="en-US" dirty="0" smtClean="0"/>
              <a:t>Drought </a:t>
            </a:r>
            <a:r>
              <a:rPr lang="en-US" dirty="0"/>
              <a:t>stress may be different than stress in other </a:t>
            </a:r>
            <a:r>
              <a:rPr lang="en-US" dirty="0" smtClean="0"/>
              <a:t>disasters</a:t>
            </a:r>
          </a:p>
          <a:p>
            <a:pPr lvl="1"/>
            <a:r>
              <a:rPr lang="en-US" dirty="0"/>
              <a:t>E</a:t>
            </a:r>
            <a:r>
              <a:rPr lang="en-US" dirty="0" smtClean="0"/>
              <a:t>xtended event, chronic, not viewed externally as “disaster”</a:t>
            </a:r>
          </a:p>
          <a:p>
            <a:r>
              <a:rPr lang="en-US" dirty="0" smtClean="0"/>
              <a:t>Impact </a:t>
            </a:r>
            <a:r>
              <a:rPr lang="en-US" dirty="0"/>
              <a:t>is worst for already stressed farm families and communities </a:t>
            </a:r>
            <a:endParaRPr lang="en-US" dirty="0" smtClean="0"/>
          </a:p>
          <a:p>
            <a:r>
              <a:rPr lang="en-US" dirty="0" smtClean="0"/>
              <a:t>Drought and suicide</a:t>
            </a:r>
          </a:p>
          <a:p>
            <a:pPr lvl="1"/>
            <a:r>
              <a:rPr lang="en-US" sz="1900" dirty="0" smtClean="0"/>
              <a:t>Australia, US Midwest</a:t>
            </a:r>
          </a:p>
          <a:p>
            <a:pPr lvl="1"/>
            <a:endParaRPr lang="en-US" dirty="0"/>
          </a:p>
        </p:txBody>
      </p:sp>
      <p:pic>
        <p:nvPicPr>
          <p:cNvPr id="4" name="Picture 3" descr="Screen Shot 2016-10-23 at 9.39.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681" y="3721100"/>
            <a:ext cx="4947419" cy="1919400"/>
          </a:xfrm>
          <a:prstGeom prst="rect">
            <a:avLst/>
          </a:prstGeom>
        </p:spPr>
      </p:pic>
      <p:sp>
        <p:nvSpPr>
          <p:cNvPr id="5" name="TextBox 4"/>
          <p:cNvSpPr txBox="1"/>
          <p:nvPr/>
        </p:nvSpPr>
        <p:spPr>
          <a:xfrm>
            <a:off x="430213" y="6199300"/>
            <a:ext cx="6966020" cy="523220"/>
          </a:xfrm>
          <a:prstGeom prst="rect">
            <a:avLst/>
          </a:prstGeom>
          <a:noFill/>
        </p:spPr>
        <p:txBody>
          <a:bodyPr wrap="none" rtlCol="0">
            <a:spAutoFit/>
          </a:bodyPr>
          <a:lstStyle/>
          <a:p>
            <a:pPr marL="457200" lvl="1" indent="0" defTabSz="457200" fontAlgn="auto">
              <a:spcBef>
                <a:spcPts val="0"/>
              </a:spcBef>
              <a:spcAft>
                <a:spcPts val="0"/>
              </a:spcAft>
            </a:pPr>
            <a:r>
              <a:rPr lang="en-US" sz="1400" dirty="0">
                <a:solidFill>
                  <a:srgbClr val="000000"/>
                </a:solidFill>
                <a:latin typeface="Calisto MT"/>
                <a:ea typeface="+mn-ea"/>
                <a:cs typeface="+mn-cs"/>
                <a:hlinkClick r:id="rId3"/>
              </a:rPr>
              <a:t>http://www.health.vic.gov.au/pcps/downloads/planning_practice_guide.pdf</a:t>
            </a:r>
            <a:r>
              <a:rPr lang="en-US" sz="1400" dirty="0">
                <a:solidFill>
                  <a:srgbClr val="000000"/>
                </a:solidFill>
                <a:latin typeface="Calisto MT"/>
                <a:ea typeface="+mn-ea"/>
                <a:cs typeface="+mn-cs"/>
              </a:rPr>
              <a:t/>
            </a:r>
            <a:br>
              <a:rPr lang="en-US" sz="1400" dirty="0">
                <a:solidFill>
                  <a:srgbClr val="000000"/>
                </a:solidFill>
                <a:latin typeface="Calisto MT"/>
                <a:ea typeface="+mn-ea"/>
                <a:cs typeface="+mn-cs"/>
              </a:rPr>
            </a:br>
            <a:r>
              <a:rPr lang="en-US" sz="1400" dirty="0">
                <a:solidFill>
                  <a:srgbClr val="000000"/>
                </a:solidFill>
                <a:latin typeface="Calisto MT"/>
                <a:ea typeface="+mn-ea"/>
                <a:cs typeface="+mn-cs"/>
                <a:hlinkClick r:id="rId4"/>
              </a:rPr>
              <a:t>http://farmprogress.com/story-nl13_3nl/drought-has-toll-farmers-mental-health-0-</a:t>
            </a:r>
            <a:r>
              <a:rPr lang="en-US" sz="1400" dirty="0" smtClean="0">
                <a:solidFill>
                  <a:srgbClr val="000000"/>
                </a:solidFill>
                <a:latin typeface="Calisto MT"/>
                <a:ea typeface="+mn-ea"/>
                <a:cs typeface="+mn-cs"/>
                <a:hlinkClick r:id="rId4"/>
              </a:rPr>
              <a:t>63892</a:t>
            </a:r>
            <a:endParaRPr lang="en-US" sz="2100" dirty="0">
              <a:solidFill>
                <a:srgbClr val="000000"/>
              </a:solidFill>
              <a:latin typeface="Calisto MT"/>
              <a:ea typeface="+mn-ea"/>
              <a:cs typeface="+mn-cs"/>
            </a:endParaRPr>
          </a:p>
        </p:txBody>
      </p:sp>
    </p:spTree>
    <p:extLst>
      <p:ext uri="{BB962C8B-B14F-4D97-AF65-F5344CB8AC3E}">
        <p14:creationId xmlns:p14="http://schemas.microsoft.com/office/powerpoint/2010/main" val="137323948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5-27 at 8.00.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61857">
            <a:off x="425881" y="1360063"/>
            <a:ext cx="3754839" cy="2133432"/>
          </a:xfrm>
          <a:prstGeom prst="rect">
            <a:avLst/>
          </a:prstGeom>
        </p:spPr>
      </p:pic>
      <p:sp>
        <p:nvSpPr>
          <p:cNvPr id="2" name="Title 1"/>
          <p:cNvSpPr>
            <a:spLocks noGrp="1"/>
          </p:cNvSpPr>
          <p:nvPr>
            <p:ph type="title"/>
          </p:nvPr>
        </p:nvSpPr>
        <p:spPr>
          <a:xfrm>
            <a:off x="330200" y="244158"/>
            <a:ext cx="8470900" cy="1339850"/>
          </a:xfrm>
        </p:spPr>
        <p:txBody>
          <a:bodyPr>
            <a:normAutofit fontScale="90000"/>
          </a:bodyPr>
          <a:lstStyle/>
          <a:p>
            <a:r>
              <a:rPr lang="en-US" dirty="0" smtClean="0"/>
              <a:t>Extreme Precipitation &amp; Flooding</a:t>
            </a:r>
            <a:endParaRPr lang="en-US" dirty="0"/>
          </a:p>
        </p:txBody>
      </p:sp>
      <p:sp>
        <p:nvSpPr>
          <p:cNvPr id="3" name="Content Placeholder 2"/>
          <p:cNvSpPr>
            <a:spLocks noGrp="1"/>
          </p:cNvSpPr>
          <p:nvPr>
            <p:ph idx="1"/>
          </p:nvPr>
        </p:nvSpPr>
        <p:spPr>
          <a:xfrm>
            <a:off x="4721844" y="1974216"/>
            <a:ext cx="4422156" cy="5273992"/>
          </a:xfrm>
        </p:spPr>
        <p:txBody>
          <a:bodyPr>
            <a:normAutofit/>
          </a:bodyPr>
          <a:lstStyle/>
          <a:p>
            <a:r>
              <a:rPr lang="en-US" dirty="0" smtClean="0"/>
              <a:t>Warmer air holds more moisture</a:t>
            </a:r>
          </a:p>
          <a:p>
            <a:r>
              <a:rPr lang="en-US" dirty="0"/>
              <a:t>R</a:t>
            </a:r>
            <a:r>
              <a:rPr lang="en-US" dirty="0" smtClean="0"/>
              <a:t>ain falling in more concentrated episodes </a:t>
            </a:r>
          </a:p>
          <a:p>
            <a:r>
              <a:rPr lang="en-US" dirty="0" smtClean="0"/>
              <a:t>Risk: overwhelm capacity of</a:t>
            </a:r>
          </a:p>
          <a:p>
            <a:pPr lvl="1"/>
            <a:r>
              <a:rPr lang="en-US" dirty="0" smtClean="0"/>
              <a:t>Combined sewer systems</a:t>
            </a:r>
            <a:endParaRPr lang="en-US" dirty="0"/>
          </a:p>
          <a:p>
            <a:pPr lvl="1"/>
            <a:r>
              <a:rPr lang="en-US" dirty="0" smtClean="0"/>
              <a:t>Water treatment facilities</a:t>
            </a:r>
          </a:p>
        </p:txBody>
      </p:sp>
      <p:pic>
        <p:nvPicPr>
          <p:cNvPr id="9" name="Picture 8" descr="Screen Shot 2015-05-27 at 10.04.3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601" y="3672708"/>
            <a:ext cx="3987800" cy="3092900"/>
          </a:xfrm>
          <a:prstGeom prst="rect">
            <a:avLst/>
          </a:prstGeom>
        </p:spPr>
      </p:pic>
    </p:spTree>
    <p:extLst>
      <p:ext uri="{BB962C8B-B14F-4D97-AF65-F5344CB8AC3E}">
        <p14:creationId xmlns:p14="http://schemas.microsoft.com/office/powerpoint/2010/main" val="28295188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391400" cy="914400"/>
          </a:xfrm>
        </p:spPr>
        <p:txBody>
          <a:bodyPr rtlCol="0">
            <a:normAutofit/>
          </a:bodyPr>
          <a:lstStyle/>
          <a:p>
            <a:pPr algn="l" eaLnBrk="1" fontAlgn="auto" hangingPunct="1">
              <a:spcAft>
                <a:spcPts val="0"/>
              </a:spcAft>
              <a:defRPr/>
            </a:pPr>
            <a:r>
              <a:rPr lang="en-US" sz="3600" b="1" dirty="0">
                <a:solidFill>
                  <a:schemeClr val="bg1"/>
                </a:solidFill>
                <a:latin typeface="+mn-lt"/>
                <a:ea typeface="+mn-ea"/>
                <a:cs typeface="+mn-cs"/>
              </a:rPr>
              <a:t>Public Health Issues - Precipitation</a:t>
            </a:r>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163DF1EA-7FA4-1E49-A464-7150881C9B33}" type="slidenum">
              <a:rPr lang="en-US">
                <a:solidFill>
                  <a:srgbClr val="898989"/>
                </a:solidFill>
              </a:rPr>
              <a:pPr eaLnBrk="1" hangingPunct="1"/>
              <a:t>24</a:t>
            </a:fld>
            <a:endParaRPr lang="en-US" dirty="0">
              <a:solidFill>
                <a:srgbClr val="898989"/>
              </a:solidFill>
            </a:endParaRPr>
          </a:p>
        </p:txBody>
      </p:sp>
      <p:sp>
        <p:nvSpPr>
          <p:cNvPr id="9" name="Cloud 8" descr="Image of cloud" title="Image of cloud"/>
          <p:cNvSpPr/>
          <p:nvPr/>
        </p:nvSpPr>
        <p:spPr>
          <a:xfrm>
            <a:off x="669925" y="1158875"/>
            <a:ext cx="3068638" cy="16002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Calisto MT"/>
            </a:endParaRPr>
          </a:p>
        </p:txBody>
      </p:sp>
      <p:sp>
        <p:nvSpPr>
          <p:cNvPr id="32773" name="TextBox 9" descr="extreme precipitation"/>
          <p:cNvSpPr txBox="1">
            <a:spLocks noChangeArrowheads="1"/>
          </p:cNvSpPr>
          <p:nvPr/>
        </p:nvSpPr>
        <p:spPr bwMode="auto">
          <a:xfrm>
            <a:off x="741363" y="1638300"/>
            <a:ext cx="30686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defTabSz="457200" fontAlgn="auto">
              <a:spcBef>
                <a:spcPts val="0"/>
              </a:spcBef>
              <a:spcAft>
                <a:spcPts val="0"/>
              </a:spcAft>
            </a:pPr>
            <a:r>
              <a:rPr lang="en-US" sz="2400" b="1" dirty="0">
                <a:solidFill>
                  <a:srgbClr val="000000"/>
                </a:solidFill>
                <a:cs typeface="+mn-cs"/>
              </a:rPr>
              <a:t>Extreme Precipitation</a:t>
            </a:r>
          </a:p>
        </p:txBody>
      </p:sp>
      <p:sp>
        <p:nvSpPr>
          <p:cNvPr id="11" name="Right Arrow 10" descr="blue arrow" title="blue arrow"/>
          <p:cNvSpPr/>
          <p:nvPr/>
        </p:nvSpPr>
        <p:spPr>
          <a:xfrm rot="11957427" flipH="1">
            <a:off x="3870325" y="1847850"/>
            <a:ext cx="915988" cy="384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Calisto MT"/>
            </a:endParaRPr>
          </a:p>
        </p:txBody>
      </p:sp>
      <p:sp>
        <p:nvSpPr>
          <p:cNvPr id="12" name="Right Arrow 11" descr="blue arrow" title="blue arrow"/>
          <p:cNvSpPr/>
          <p:nvPr/>
        </p:nvSpPr>
        <p:spPr>
          <a:xfrm>
            <a:off x="5499100" y="3865563"/>
            <a:ext cx="914400" cy="384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Calisto MT"/>
            </a:endParaRPr>
          </a:p>
        </p:txBody>
      </p:sp>
      <p:sp>
        <p:nvSpPr>
          <p:cNvPr id="13" name="Right Arrow 12" descr="blue arrow" title="blue arrow"/>
          <p:cNvSpPr/>
          <p:nvPr/>
        </p:nvSpPr>
        <p:spPr>
          <a:xfrm rot="2650071">
            <a:off x="6119813" y="2992118"/>
            <a:ext cx="838200" cy="384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Calisto MT"/>
            </a:endParaRPr>
          </a:p>
        </p:txBody>
      </p:sp>
      <p:sp>
        <p:nvSpPr>
          <p:cNvPr id="14" name="Right Arrow 13" descr="blue arrow" title="blue arrow"/>
          <p:cNvSpPr/>
          <p:nvPr/>
        </p:nvSpPr>
        <p:spPr>
          <a:xfrm rot="2505253">
            <a:off x="2382838" y="3014663"/>
            <a:ext cx="914400" cy="385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Calisto MT"/>
            </a:endParaRPr>
          </a:p>
        </p:txBody>
      </p:sp>
      <p:grpSp>
        <p:nvGrpSpPr>
          <p:cNvPr id="32778" name="Group 14" descr="Increased runoff: sediment, contaminants, nitrate, etc."/>
          <p:cNvGrpSpPr>
            <a:grpSpLocks/>
          </p:cNvGrpSpPr>
          <p:nvPr/>
        </p:nvGrpSpPr>
        <p:grpSpPr bwMode="auto">
          <a:xfrm>
            <a:off x="3244850" y="3432175"/>
            <a:ext cx="2165350" cy="835025"/>
            <a:chOff x="1753802" y="1282102"/>
            <a:chExt cx="1400087" cy="835416"/>
          </a:xfrm>
        </p:grpSpPr>
        <p:sp>
          <p:nvSpPr>
            <p:cNvPr id="16" name="Rectangle 15"/>
            <p:cNvSpPr/>
            <p:nvPr/>
          </p:nvSpPr>
          <p:spPr>
            <a:xfrm>
              <a:off x="1753802" y="1282102"/>
              <a:ext cx="1400087" cy="83541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1753802" y="1282102"/>
              <a:ext cx="1400087" cy="8354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2860" tIns="22860" rIns="22860" bIns="22860" spcCol="1270" anchor="ctr"/>
            <a:lstStyle/>
            <a:p>
              <a:pPr algn="ctr" defTabSz="800100" fontAlgn="auto">
                <a:lnSpc>
                  <a:spcPct val="90000"/>
                </a:lnSpc>
                <a:spcBef>
                  <a:spcPts val="0"/>
                </a:spcBef>
                <a:spcAft>
                  <a:spcPct val="35000"/>
                </a:spcAft>
                <a:defRPr/>
              </a:pPr>
              <a:r>
                <a:rPr lang="en-US" sz="2000" dirty="0">
                  <a:solidFill>
                    <a:srgbClr val="000000">
                      <a:hueOff val="0"/>
                      <a:satOff val="0"/>
                      <a:lumOff val="0"/>
                      <a:alphaOff val="0"/>
                    </a:srgbClr>
                  </a:solidFill>
                  <a:latin typeface="Calisto MT"/>
                </a:rPr>
                <a:t>Increased runoff: sediment, contaminants, nitrate, etc.</a:t>
              </a:r>
            </a:p>
          </p:txBody>
        </p:sp>
      </p:grpSp>
      <p:sp>
        <p:nvSpPr>
          <p:cNvPr id="19" name="Rectangle 18"/>
          <p:cNvSpPr/>
          <p:nvPr/>
        </p:nvSpPr>
        <p:spPr bwMode="auto">
          <a:xfrm>
            <a:off x="4743450" y="2225675"/>
            <a:ext cx="1081088" cy="8350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32780" name="Group 20" descr="contamination of surface and groundwater"/>
          <p:cNvGrpSpPr>
            <a:grpSpLocks/>
          </p:cNvGrpSpPr>
          <p:nvPr/>
        </p:nvGrpSpPr>
        <p:grpSpPr bwMode="auto">
          <a:xfrm>
            <a:off x="6538913" y="3505200"/>
            <a:ext cx="1982787" cy="835025"/>
            <a:chOff x="5110046" y="1282102"/>
            <a:chExt cx="1458065" cy="835416"/>
          </a:xfrm>
        </p:grpSpPr>
        <p:sp>
          <p:nvSpPr>
            <p:cNvPr id="22" name="Rectangle 21"/>
            <p:cNvSpPr/>
            <p:nvPr/>
          </p:nvSpPr>
          <p:spPr>
            <a:xfrm>
              <a:off x="5110046" y="1282102"/>
              <a:ext cx="1458065" cy="83541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Rectangle 22"/>
            <p:cNvSpPr/>
            <p:nvPr/>
          </p:nvSpPr>
          <p:spPr>
            <a:xfrm>
              <a:off x="5110046" y="1282102"/>
              <a:ext cx="1458065" cy="8354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2860" tIns="22860" rIns="22860" bIns="22860" spcCol="1270" anchor="ctr"/>
            <a:lstStyle/>
            <a:p>
              <a:pPr algn="ctr" defTabSz="800100" fontAlgn="auto">
                <a:lnSpc>
                  <a:spcPct val="90000"/>
                </a:lnSpc>
                <a:spcBef>
                  <a:spcPts val="0"/>
                </a:spcBef>
                <a:spcAft>
                  <a:spcPct val="35000"/>
                </a:spcAft>
                <a:defRPr/>
              </a:pPr>
              <a:r>
                <a:rPr lang="en-US" sz="2000" dirty="0" smtClean="0">
                  <a:solidFill>
                    <a:srgbClr val="000000">
                      <a:hueOff val="0"/>
                      <a:satOff val="0"/>
                      <a:lumOff val="0"/>
                      <a:alphaOff val="0"/>
                    </a:srgbClr>
                  </a:solidFill>
                  <a:latin typeface="Calisto MT"/>
                </a:rPr>
                <a:t>Contamination </a:t>
              </a:r>
              <a:r>
                <a:rPr lang="en-US" sz="2000" dirty="0">
                  <a:solidFill>
                    <a:srgbClr val="000000">
                      <a:hueOff val="0"/>
                      <a:satOff val="0"/>
                      <a:lumOff val="0"/>
                      <a:alphaOff val="0"/>
                    </a:srgbClr>
                  </a:solidFill>
                  <a:latin typeface="Calisto MT"/>
                </a:rPr>
                <a:t>of surface and groundwater</a:t>
              </a:r>
            </a:p>
          </p:txBody>
        </p:sp>
      </p:grpSp>
      <p:sp>
        <p:nvSpPr>
          <p:cNvPr id="24" name="Right Arrow 23" descr="blue arrow" title="blue arrow"/>
          <p:cNvSpPr/>
          <p:nvPr/>
        </p:nvSpPr>
        <p:spPr>
          <a:xfrm rot="7442072">
            <a:off x="6500813" y="4745037"/>
            <a:ext cx="914400" cy="384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Calisto MT"/>
            </a:endParaRPr>
          </a:p>
        </p:txBody>
      </p:sp>
      <p:sp>
        <p:nvSpPr>
          <p:cNvPr id="32782" name="TextBox 2" descr="Waterborne disease outbreaks from drinking water or recreational contact (beachgoers): Giardiasis, E coli, Cryptospori-dium"/>
          <p:cNvSpPr txBox="1">
            <a:spLocks noChangeArrowheads="1"/>
          </p:cNvSpPr>
          <p:nvPr/>
        </p:nvSpPr>
        <p:spPr bwMode="auto">
          <a:xfrm>
            <a:off x="2370138" y="5422900"/>
            <a:ext cx="51276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defTabSz="457200" fontAlgn="auto">
              <a:spcBef>
                <a:spcPts val="0"/>
              </a:spcBef>
              <a:spcAft>
                <a:spcPts val="0"/>
              </a:spcAft>
            </a:pPr>
            <a:r>
              <a:rPr lang="en-US" sz="2000" b="1" dirty="0">
                <a:solidFill>
                  <a:srgbClr val="000000"/>
                </a:solidFill>
                <a:cs typeface="+mn-cs"/>
              </a:rPr>
              <a:t>Waterborne disease outbreaks from drinking water or recreational contact </a:t>
            </a:r>
            <a:r>
              <a:rPr lang="en-US" sz="2000" b="1" dirty="0" smtClean="0">
                <a:solidFill>
                  <a:srgbClr val="000000"/>
                </a:solidFill>
                <a:cs typeface="+mn-cs"/>
              </a:rPr>
              <a:t>: </a:t>
            </a:r>
            <a:r>
              <a:rPr lang="en-US" sz="2000" b="1" dirty="0">
                <a:solidFill>
                  <a:srgbClr val="000000"/>
                </a:solidFill>
                <a:cs typeface="+mn-cs"/>
              </a:rPr>
              <a:t>Giardiasis, E coli, Cryptosporidium</a:t>
            </a:r>
          </a:p>
          <a:p>
            <a:pPr defTabSz="457200" fontAlgn="auto">
              <a:spcBef>
                <a:spcPts val="0"/>
              </a:spcBef>
              <a:spcAft>
                <a:spcPts val="0"/>
              </a:spcAft>
            </a:pPr>
            <a:endParaRPr lang="en-US" sz="2000" b="1" dirty="0">
              <a:solidFill>
                <a:srgbClr val="000000"/>
              </a:solidFill>
              <a:cs typeface="+mn-cs"/>
            </a:endParaRPr>
          </a:p>
        </p:txBody>
      </p:sp>
      <p:sp>
        <p:nvSpPr>
          <p:cNvPr id="25" name="Right Arrow 24" descr="blue arrow" title="blue arrow"/>
          <p:cNvSpPr/>
          <p:nvPr/>
        </p:nvSpPr>
        <p:spPr>
          <a:xfrm rot="6211490">
            <a:off x="645320" y="3183731"/>
            <a:ext cx="1185862" cy="384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Calisto MT"/>
            </a:endParaRPr>
          </a:p>
        </p:txBody>
      </p:sp>
      <p:sp>
        <p:nvSpPr>
          <p:cNvPr id="32784" name="TextBox 4"/>
          <p:cNvSpPr txBox="1">
            <a:spLocks noChangeArrowheads="1"/>
          </p:cNvSpPr>
          <p:nvPr/>
        </p:nvSpPr>
        <p:spPr bwMode="auto">
          <a:xfrm>
            <a:off x="293688" y="4060825"/>
            <a:ext cx="18986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defTabSz="457200" fontAlgn="auto">
              <a:spcBef>
                <a:spcPts val="0"/>
              </a:spcBef>
              <a:spcAft>
                <a:spcPts val="0"/>
              </a:spcAft>
            </a:pPr>
            <a:r>
              <a:rPr lang="en-US" sz="2000" b="1" dirty="0">
                <a:solidFill>
                  <a:srgbClr val="000000"/>
                </a:solidFill>
                <a:cs typeface="+mn-cs"/>
              </a:rPr>
              <a:t>Physical injuries and destruction of property</a:t>
            </a:r>
          </a:p>
        </p:txBody>
      </p:sp>
      <p:pic>
        <p:nvPicPr>
          <p:cNvPr id="3" name="Picture 2" descr="Screen Shot 2015-05-26 at 11.25.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67463"/>
            <a:ext cx="939800" cy="520700"/>
          </a:xfrm>
          <a:prstGeom prst="rect">
            <a:avLst/>
          </a:prstGeom>
        </p:spPr>
      </p:pic>
      <p:sp>
        <p:nvSpPr>
          <p:cNvPr id="5" name="Rectangle 4"/>
          <p:cNvSpPr/>
          <p:nvPr/>
        </p:nvSpPr>
        <p:spPr>
          <a:xfrm>
            <a:off x="4351594" y="1764010"/>
            <a:ext cx="4123811" cy="923330"/>
          </a:xfrm>
          <a:prstGeom prst="rect">
            <a:avLst/>
          </a:prstGeom>
        </p:spPr>
        <p:txBody>
          <a:bodyPr wrap="square">
            <a:spAutoFit/>
          </a:bodyPr>
          <a:lstStyle/>
          <a:p>
            <a:pPr defTabSz="457200" fontAlgn="auto">
              <a:spcBef>
                <a:spcPts val="0"/>
              </a:spcBef>
              <a:spcAft>
                <a:spcPts val="0"/>
              </a:spcAft>
            </a:pPr>
            <a:r>
              <a:rPr lang="en-US" sz="1800" dirty="0" smtClean="0">
                <a:solidFill>
                  <a:srgbClr val="000000"/>
                </a:solidFill>
                <a:latin typeface="Calisto MT"/>
                <a:ea typeface="+mn-ea"/>
                <a:cs typeface="+mn-cs"/>
              </a:rPr>
              <a:t>	Overwhelm </a:t>
            </a:r>
            <a:r>
              <a:rPr lang="en-US" sz="1800" dirty="0">
                <a:solidFill>
                  <a:srgbClr val="000000"/>
                </a:solidFill>
                <a:latin typeface="Calisto MT"/>
                <a:ea typeface="+mn-ea"/>
                <a:cs typeface="+mn-cs"/>
              </a:rPr>
              <a:t>capacity of</a:t>
            </a:r>
          </a:p>
          <a:p>
            <a:pPr marL="457200" lvl="1" indent="0" defTabSz="457200" fontAlgn="auto">
              <a:spcBef>
                <a:spcPts val="0"/>
              </a:spcBef>
              <a:spcAft>
                <a:spcPts val="0"/>
              </a:spcAft>
            </a:pPr>
            <a:r>
              <a:rPr lang="en-US" sz="1800" dirty="0">
                <a:solidFill>
                  <a:srgbClr val="000000"/>
                </a:solidFill>
                <a:latin typeface="Calisto MT"/>
                <a:ea typeface="+mn-ea"/>
                <a:cs typeface="+mn-cs"/>
              </a:rPr>
              <a:t>Combined sewer systems</a:t>
            </a:r>
          </a:p>
          <a:p>
            <a:pPr marL="457200" lvl="1" indent="0" defTabSz="457200" fontAlgn="auto">
              <a:spcBef>
                <a:spcPts val="0"/>
              </a:spcBef>
              <a:spcAft>
                <a:spcPts val="0"/>
              </a:spcAft>
            </a:pPr>
            <a:r>
              <a:rPr lang="en-US" sz="1800" dirty="0">
                <a:solidFill>
                  <a:srgbClr val="000000"/>
                </a:solidFill>
                <a:latin typeface="Calisto MT"/>
                <a:ea typeface="+mn-ea"/>
                <a:cs typeface="+mn-cs"/>
              </a:rPr>
              <a:t>Water treatment facilities</a:t>
            </a:r>
          </a:p>
        </p:txBody>
      </p:sp>
    </p:spTree>
    <p:extLst>
      <p:ext uri="{BB962C8B-B14F-4D97-AF65-F5344CB8AC3E}">
        <p14:creationId xmlns:p14="http://schemas.microsoft.com/office/powerpoint/2010/main" val="80835267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244475"/>
            <a:ext cx="8280400" cy="885825"/>
          </a:xfrm>
        </p:spPr>
        <p:txBody>
          <a:bodyPr/>
          <a:lstStyle/>
          <a:p>
            <a:r>
              <a:rPr lang="en-US" sz="3600" dirty="0" smtClean="0"/>
              <a:t>Flooding </a:t>
            </a:r>
            <a:r>
              <a:rPr lang="en-US" sz="3200" dirty="0" smtClean="0"/>
              <a:t>Health Effects</a:t>
            </a:r>
            <a:endParaRPr lang="en-US" sz="3200" dirty="0"/>
          </a:p>
        </p:txBody>
      </p:sp>
      <p:sp>
        <p:nvSpPr>
          <p:cNvPr id="3" name="Content Placeholder 2"/>
          <p:cNvSpPr>
            <a:spLocks noGrp="1"/>
          </p:cNvSpPr>
          <p:nvPr>
            <p:ph idx="1"/>
          </p:nvPr>
        </p:nvSpPr>
        <p:spPr>
          <a:xfrm>
            <a:off x="241301" y="1866900"/>
            <a:ext cx="8407399" cy="5346700"/>
          </a:xfrm>
        </p:spPr>
        <p:txBody>
          <a:bodyPr>
            <a:normAutofit/>
          </a:bodyPr>
          <a:lstStyle/>
          <a:p>
            <a:pPr>
              <a:lnSpc>
                <a:spcPct val="70000"/>
              </a:lnSpc>
            </a:pPr>
            <a:r>
              <a:rPr lang="en-US" dirty="0" smtClean="0"/>
              <a:t>Acute injuries &amp; fatalities </a:t>
            </a:r>
          </a:p>
          <a:p>
            <a:r>
              <a:rPr lang="en-US" dirty="0" smtClean="0"/>
              <a:t>Contamination: toxics and increased pathogen loads</a:t>
            </a:r>
            <a:endParaRPr lang="en-US" dirty="0"/>
          </a:p>
          <a:p>
            <a:pPr>
              <a:lnSpc>
                <a:spcPct val="70000"/>
              </a:lnSpc>
            </a:pPr>
            <a:r>
              <a:rPr lang="en-US" dirty="0" smtClean="0"/>
              <a:t>Overload/failure of treatment facilities </a:t>
            </a:r>
          </a:p>
          <a:p>
            <a:pPr lvl="1">
              <a:lnSpc>
                <a:spcPct val="70000"/>
              </a:lnSpc>
            </a:pPr>
            <a:r>
              <a:rPr lang="en-US" dirty="0"/>
              <a:t>D</a:t>
            </a:r>
            <a:r>
              <a:rPr lang="en-US" dirty="0" smtClean="0"/>
              <a:t>rinking water - waste water</a:t>
            </a:r>
            <a:r>
              <a:rPr lang="en-US" dirty="0"/>
              <a:t> </a:t>
            </a:r>
            <a:r>
              <a:rPr lang="en-US" dirty="0" smtClean="0"/>
              <a:t>- sewage</a:t>
            </a:r>
          </a:p>
          <a:p>
            <a:pPr lvl="1">
              <a:lnSpc>
                <a:spcPct val="70000"/>
              </a:lnSpc>
            </a:pPr>
            <a:r>
              <a:rPr lang="en-US" dirty="0" smtClean="0"/>
              <a:t>Aging infrastructure</a:t>
            </a:r>
          </a:p>
          <a:p>
            <a:pPr>
              <a:lnSpc>
                <a:spcPct val="70000"/>
              </a:lnSpc>
            </a:pPr>
            <a:r>
              <a:rPr lang="en-US" dirty="0" smtClean="0"/>
              <a:t>Mental health impacts</a:t>
            </a:r>
          </a:p>
          <a:p>
            <a:pPr>
              <a:lnSpc>
                <a:spcPct val="70000"/>
              </a:lnSpc>
            </a:pPr>
            <a:r>
              <a:rPr lang="en-US" dirty="0" smtClean="0"/>
              <a:t>Disruption social networks &amp; support</a:t>
            </a:r>
          </a:p>
          <a:p>
            <a:pPr>
              <a:lnSpc>
                <a:spcPct val="70000"/>
              </a:lnSpc>
            </a:pPr>
            <a:r>
              <a:rPr lang="en-US" dirty="0" smtClean="0"/>
              <a:t>Respiratory illness </a:t>
            </a:r>
          </a:p>
          <a:p>
            <a:pPr>
              <a:lnSpc>
                <a:spcPct val="70000"/>
              </a:lnSpc>
            </a:pPr>
            <a:r>
              <a:rPr lang="en-US" dirty="0" smtClean="0"/>
              <a:t>Disruption in medications</a:t>
            </a:r>
          </a:p>
          <a:p>
            <a:pPr>
              <a:lnSpc>
                <a:spcPct val="70000"/>
              </a:lnSpc>
            </a:pPr>
            <a:r>
              <a:rPr lang="en-US" dirty="0" smtClean="0"/>
              <a:t>Soil erosion/loss</a:t>
            </a:r>
          </a:p>
        </p:txBody>
      </p:sp>
      <p:sp>
        <p:nvSpPr>
          <p:cNvPr id="5" name="Slide Number Placeholder 4"/>
          <p:cNvSpPr>
            <a:spLocks noGrp="1"/>
          </p:cNvSpPr>
          <p:nvPr>
            <p:ph type="sldNum" sz="quarter" idx="12"/>
          </p:nvPr>
        </p:nvSpPr>
        <p:spPr/>
        <p:txBody>
          <a:bodyPr/>
          <a:lstStyle/>
          <a:p>
            <a:pPr>
              <a:defRPr/>
            </a:pPr>
            <a:fld id="{0503578B-7921-47DD-87FF-1DB9937F7B0E}" type="slidenum">
              <a:rPr lang="en-US" smtClean="0">
                <a:solidFill>
                  <a:srgbClr val="73978F">
                    <a:lumMod val="60000"/>
                    <a:lumOff val="40000"/>
                  </a:srgbClr>
                </a:solidFill>
                <a:latin typeface="Calisto MT"/>
              </a:rPr>
              <a:pPr>
                <a:defRPr/>
              </a:pPr>
              <a:t>25</a:t>
            </a:fld>
            <a:endParaRPr lang="en-US" dirty="0">
              <a:solidFill>
                <a:srgbClr val="73978F">
                  <a:lumMod val="60000"/>
                  <a:lumOff val="40000"/>
                </a:srgbClr>
              </a:solidFill>
              <a:latin typeface="Calisto MT"/>
            </a:endParaRPr>
          </a:p>
        </p:txBody>
      </p:sp>
    </p:spTree>
    <p:extLst>
      <p:ext uri="{BB962C8B-B14F-4D97-AF65-F5344CB8AC3E}">
        <p14:creationId xmlns:p14="http://schemas.microsoft.com/office/powerpoint/2010/main" val="555661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210" y="244158"/>
            <a:ext cx="7942265" cy="1339850"/>
          </a:xfrm>
        </p:spPr>
        <p:txBody>
          <a:bodyPr>
            <a:normAutofit/>
          </a:bodyPr>
          <a:lstStyle/>
          <a:p>
            <a:r>
              <a:rPr lang="en-US" sz="3600" dirty="0" smtClean="0"/>
              <a:t>Waterborne Disease Outbreaks in U.S.</a:t>
            </a:r>
            <a:endParaRPr lang="en-US" sz="3600" dirty="0"/>
          </a:p>
        </p:txBody>
      </p:sp>
      <p:sp>
        <p:nvSpPr>
          <p:cNvPr id="3" name="Content Placeholder 2"/>
          <p:cNvSpPr>
            <a:spLocks noGrp="1"/>
          </p:cNvSpPr>
          <p:nvPr>
            <p:ph sz="half" idx="1"/>
          </p:nvPr>
        </p:nvSpPr>
        <p:spPr>
          <a:xfrm>
            <a:off x="303210" y="1716088"/>
            <a:ext cx="8662990" cy="4926012"/>
          </a:xfrm>
        </p:spPr>
        <p:txBody>
          <a:bodyPr>
            <a:normAutofit/>
          </a:bodyPr>
          <a:lstStyle/>
          <a:p>
            <a:r>
              <a:rPr lang="en-US" dirty="0" smtClean="0"/>
              <a:t>Inadequate</a:t>
            </a:r>
            <a:r>
              <a:rPr lang="en-US" dirty="0"/>
              <a:t>, interrupted, or intermittent </a:t>
            </a:r>
            <a:r>
              <a:rPr lang="en-US" dirty="0" smtClean="0"/>
              <a:t>water treatment associated </a:t>
            </a:r>
            <a:r>
              <a:rPr lang="en-US" dirty="0"/>
              <a:t>with waterborne disease </a:t>
            </a:r>
            <a:r>
              <a:rPr lang="en-US" dirty="0" smtClean="0"/>
              <a:t>outbreaks</a:t>
            </a:r>
          </a:p>
          <a:p>
            <a:r>
              <a:rPr lang="en-US" dirty="0" smtClean="0"/>
              <a:t>½ </a:t>
            </a:r>
            <a:r>
              <a:rPr lang="en-US" dirty="0"/>
              <a:t>of waterborne disease outbreaks </a:t>
            </a:r>
            <a:r>
              <a:rPr lang="en-US" dirty="0" smtClean="0"/>
              <a:t>from </a:t>
            </a:r>
            <a:r>
              <a:rPr lang="en-US" dirty="0"/>
              <a:t>1948 – 1994 </a:t>
            </a:r>
            <a:r>
              <a:rPr lang="en-US" dirty="0" smtClean="0"/>
              <a:t>associated </a:t>
            </a:r>
            <a:r>
              <a:rPr lang="en-US" dirty="0"/>
              <a:t>with extreme </a:t>
            </a:r>
            <a:r>
              <a:rPr lang="en-US" dirty="0" smtClean="0"/>
              <a:t>precipitation</a:t>
            </a:r>
          </a:p>
          <a:p>
            <a:pPr lvl="1"/>
            <a:r>
              <a:rPr lang="en-US" dirty="0" smtClean="0"/>
              <a:t>1993 </a:t>
            </a:r>
            <a:r>
              <a:rPr lang="en-US" dirty="0"/>
              <a:t>Milwaukee Cryptosporidium </a:t>
            </a:r>
            <a:r>
              <a:rPr lang="en-US" dirty="0" smtClean="0"/>
              <a:t>Outbreak</a:t>
            </a:r>
          </a:p>
          <a:p>
            <a:pPr lvl="1"/>
            <a:r>
              <a:rPr lang="en-US" dirty="0" smtClean="0"/>
              <a:t>1.61 </a:t>
            </a:r>
            <a:r>
              <a:rPr lang="en-US" dirty="0"/>
              <a:t>M people were affected; over 400,000 w/ significant symptoms; 100 people died</a:t>
            </a:r>
          </a:p>
          <a:p>
            <a:r>
              <a:rPr lang="en-US" dirty="0" smtClean="0"/>
              <a:t>Estimated </a:t>
            </a:r>
            <a:r>
              <a:rPr lang="en-US" dirty="0"/>
              <a:t>number of waterborne illnesses/</a:t>
            </a:r>
            <a:r>
              <a:rPr lang="en-US" dirty="0" smtClean="0"/>
              <a:t>year: 19.5 </a:t>
            </a:r>
            <a:r>
              <a:rPr lang="en-US" dirty="0"/>
              <a:t>M/yr. </a:t>
            </a:r>
            <a:r>
              <a:rPr lang="en-US" dirty="0" smtClean="0"/>
              <a:t>all health outcomes</a:t>
            </a:r>
          </a:p>
          <a:p>
            <a:pPr marL="0" indent="0">
              <a:buNone/>
            </a:pPr>
            <a:endParaRPr lang="en-US" dirty="0" smtClean="0">
              <a:hlinkClick r:id="rId3"/>
            </a:endParaRPr>
          </a:p>
          <a:p>
            <a:pPr marL="0" indent="0">
              <a:buNone/>
            </a:pPr>
            <a:r>
              <a:rPr lang="en-US" sz="1800" dirty="0" smtClean="0">
                <a:hlinkClick r:id="rId3"/>
              </a:rPr>
              <a:t>http</a:t>
            </a:r>
            <a:r>
              <a:rPr lang="en-US" sz="1800" dirty="0">
                <a:hlinkClick r:id="rId3"/>
              </a:rPr>
              <a:t>://www.ncbi.nlm.nih.gov/pubmed/18020305</a:t>
            </a:r>
            <a:endParaRPr lang="en-US" sz="1800" dirty="0"/>
          </a:p>
          <a:p>
            <a:pPr marL="0" indent="0">
              <a:buNone/>
            </a:pPr>
            <a:endParaRPr lang="en-US" dirty="0"/>
          </a:p>
        </p:txBody>
      </p:sp>
    </p:spTree>
    <p:extLst>
      <p:ext uri="{BB962C8B-B14F-4D97-AF65-F5344CB8AC3E}">
        <p14:creationId xmlns:p14="http://schemas.microsoft.com/office/powerpoint/2010/main" val="415414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190" y="244158"/>
            <a:ext cx="7345362" cy="1339850"/>
          </a:xfrm>
        </p:spPr>
        <p:txBody>
          <a:bodyPr/>
          <a:lstStyle/>
          <a:p>
            <a:pPr algn="l"/>
            <a:r>
              <a:rPr lang="en-US" dirty="0" smtClean="0"/>
              <a:t>Wildfire &amp; Water</a:t>
            </a:r>
            <a:endParaRPr lang="en-US" dirty="0"/>
          </a:p>
        </p:txBody>
      </p:sp>
      <p:sp>
        <p:nvSpPr>
          <p:cNvPr id="3" name="Content Placeholder 2"/>
          <p:cNvSpPr>
            <a:spLocks noGrp="1"/>
          </p:cNvSpPr>
          <p:nvPr>
            <p:ph sz="half" idx="1"/>
          </p:nvPr>
        </p:nvSpPr>
        <p:spPr>
          <a:xfrm>
            <a:off x="78740" y="2149476"/>
            <a:ext cx="3566160" cy="3927475"/>
          </a:xfrm>
        </p:spPr>
        <p:txBody>
          <a:bodyPr/>
          <a:lstStyle/>
          <a:p>
            <a:r>
              <a:rPr lang="en-US" dirty="0" smtClean="0"/>
              <a:t>Fire suppression/retardants</a:t>
            </a:r>
          </a:p>
          <a:p>
            <a:r>
              <a:rPr lang="en-US" dirty="0" smtClean="0"/>
              <a:t>Less soil absorption post-fire</a:t>
            </a:r>
          </a:p>
          <a:p>
            <a:pPr lvl="1"/>
            <a:r>
              <a:rPr lang="en-US" dirty="0" smtClean="0"/>
              <a:t>More erosion, ash, debris</a:t>
            </a:r>
          </a:p>
          <a:p>
            <a:r>
              <a:rPr lang="en-US" dirty="0" smtClean="0"/>
              <a:t>Negative impacts on drinking water source quality </a:t>
            </a:r>
          </a:p>
          <a:p>
            <a:pPr marL="350838" lvl="1" indent="0">
              <a:buNone/>
            </a:pPr>
            <a:endParaRPr lang="en-US" dirty="0"/>
          </a:p>
        </p:txBody>
      </p:sp>
      <p:pic>
        <p:nvPicPr>
          <p:cNvPr id="5" name="Picture 4" descr="Screen Shot 2016-10-25 at 9.28.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4900" y="3925888"/>
            <a:ext cx="4089400" cy="2700414"/>
          </a:xfrm>
          <a:prstGeom prst="rect">
            <a:avLst/>
          </a:prstGeom>
        </p:spPr>
      </p:pic>
      <p:pic>
        <p:nvPicPr>
          <p:cNvPr id="6" name="Picture 5" descr="Screen Shot 2016-10-25 at 9.30.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84423">
            <a:off x="3563084" y="2366619"/>
            <a:ext cx="5587599" cy="1193525"/>
          </a:xfrm>
          <a:prstGeom prst="rect">
            <a:avLst/>
          </a:prstGeom>
        </p:spPr>
      </p:pic>
    </p:spTree>
    <p:extLst>
      <p:ext uri="{BB962C8B-B14F-4D97-AF65-F5344CB8AC3E}">
        <p14:creationId xmlns:p14="http://schemas.microsoft.com/office/powerpoint/2010/main" val="472296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6793" y="244158"/>
            <a:ext cx="3858682" cy="1339850"/>
          </a:xfrm>
        </p:spPr>
        <p:txBody>
          <a:bodyPr>
            <a:normAutofit/>
          </a:bodyPr>
          <a:lstStyle/>
          <a:p>
            <a:r>
              <a:rPr lang="en-US" sz="3200" dirty="0" smtClean="0"/>
              <a:t>Transportation Impacts</a:t>
            </a:r>
            <a:endParaRPr lang="en-US" sz="3200" dirty="0"/>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F2CA8919-7474-497A-968A-849000417220}" type="slidenum">
              <a:rPr lang="en-US" smtClean="0">
                <a:solidFill>
                  <a:srgbClr val="000000"/>
                </a:solidFill>
                <a:latin typeface="Calisto MT"/>
              </a:rPr>
              <a:pPr>
                <a:defRPr/>
              </a:pPr>
              <a:t>28</a:t>
            </a:fld>
            <a:endParaRPr lang="en-US" dirty="0">
              <a:solidFill>
                <a:srgbClr val="000000"/>
              </a:solidFill>
              <a:latin typeface="Calisto MT"/>
            </a:endParaRPr>
          </a:p>
        </p:txBody>
      </p:sp>
      <p:pic>
        <p:nvPicPr>
          <p:cNvPr id="7" name="Picture 6" descr="Screen Shot 2015-05-14 at 1.09.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3245648"/>
            <a:ext cx="5359400" cy="3498051"/>
          </a:xfrm>
          <a:prstGeom prst="rect">
            <a:avLst/>
          </a:prstGeom>
        </p:spPr>
      </p:pic>
      <p:pic>
        <p:nvPicPr>
          <p:cNvPr id="8" name="Picture 7" descr="Screen Shot 2015-05-14 at 1.08.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1" y="38100"/>
            <a:ext cx="4081992" cy="3314700"/>
          </a:xfrm>
          <a:prstGeom prst="rect">
            <a:avLst/>
          </a:prstGeom>
        </p:spPr>
      </p:pic>
    </p:spTree>
    <p:extLst>
      <p:ext uri="{BB962C8B-B14F-4D97-AF65-F5344CB8AC3E}">
        <p14:creationId xmlns:p14="http://schemas.microsoft.com/office/powerpoint/2010/main" val="1312708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Sea Level Rise &amp; Storm Surge</a:t>
            </a:r>
            <a:endParaRPr lang="en-US" dirty="0"/>
          </a:p>
        </p:txBody>
      </p:sp>
      <p:sp>
        <p:nvSpPr>
          <p:cNvPr id="3" name="Content Placeholder 2"/>
          <p:cNvSpPr>
            <a:spLocks noGrp="1"/>
          </p:cNvSpPr>
          <p:nvPr>
            <p:ph idx="1"/>
          </p:nvPr>
        </p:nvSpPr>
        <p:spPr>
          <a:xfrm>
            <a:off x="4824710" y="1812608"/>
            <a:ext cx="4116090" cy="4833633"/>
          </a:xfrm>
        </p:spPr>
        <p:txBody>
          <a:bodyPr>
            <a:normAutofit fontScale="92500" lnSpcReduction="10000"/>
          </a:bodyPr>
          <a:lstStyle/>
          <a:p>
            <a:pPr>
              <a:buFont typeface="Arial"/>
              <a:buChar char="•"/>
            </a:pPr>
            <a:r>
              <a:rPr lang="en-US" dirty="0" smtClean="0"/>
              <a:t>LA region sea level rise projected:</a:t>
            </a:r>
          </a:p>
          <a:p>
            <a:pPr lvl="1">
              <a:buFont typeface="Arial"/>
              <a:buChar char="•"/>
            </a:pPr>
            <a:r>
              <a:rPr lang="en-US" dirty="0" smtClean="0"/>
              <a:t>5 </a:t>
            </a:r>
            <a:r>
              <a:rPr lang="en-US" dirty="0"/>
              <a:t>– 24 inches) from 2000 to 2050 </a:t>
            </a:r>
          </a:p>
          <a:p>
            <a:pPr lvl="1">
              <a:buFont typeface="Arial"/>
              <a:buChar char="•"/>
            </a:pPr>
            <a:r>
              <a:rPr lang="en-US" dirty="0" smtClean="0"/>
              <a:t>17 </a:t>
            </a:r>
            <a:r>
              <a:rPr lang="en-US" dirty="0"/>
              <a:t>– 66 </a:t>
            </a:r>
            <a:r>
              <a:rPr lang="en-US" dirty="0" smtClean="0"/>
              <a:t>inches </a:t>
            </a:r>
            <a:r>
              <a:rPr lang="en-US" dirty="0"/>
              <a:t>from 2000 to 2100</a:t>
            </a:r>
            <a:r>
              <a:rPr lang="en-US" dirty="0" smtClean="0"/>
              <a:t>.</a:t>
            </a:r>
          </a:p>
          <a:p>
            <a:pPr>
              <a:buFont typeface="Arial"/>
              <a:buChar char="•"/>
            </a:pPr>
            <a:r>
              <a:rPr lang="en-US" dirty="0" smtClean="0"/>
              <a:t>Saline intrusion </a:t>
            </a:r>
          </a:p>
          <a:p>
            <a:pPr lvl="1">
              <a:buFont typeface="Arial"/>
              <a:buChar char="•"/>
            </a:pPr>
            <a:r>
              <a:rPr lang="en-US" dirty="0" smtClean="0"/>
              <a:t>Sacramento-San Joaquin Delta </a:t>
            </a:r>
          </a:p>
          <a:p>
            <a:pPr>
              <a:buFont typeface="Arial"/>
              <a:buChar char="•"/>
            </a:pPr>
            <a:r>
              <a:rPr lang="en-US" dirty="0" smtClean="0"/>
              <a:t>Roads, water systems, health facilities at risk</a:t>
            </a:r>
          </a:p>
          <a:p>
            <a:pPr>
              <a:buFont typeface="Arial"/>
              <a:buChar char="•"/>
            </a:pPr>
            <a:endParaRPr lang="en-US" dirty="0" smtClean="0">
              <a:hlinkClick r:id="rId2"/>
            </a:endParaRPr>
          </a:p>
          <a:p>
            <a:pPr marL="0" indent="0">
              <a:buNone/>
            </a:pPr>
            <a:r>
              <a:rPr lang="en-US" sz="1900" dirty="0" smtClean="0">
                <a:hlinkClick r:id="rId2"/>
              </a:rPr>
              <a:t>http</a:t>
            </a:r>
            <a:r>
              <a:rPr lang="en-US" sz="1900" dirty="0">
                <a:hlinkClick r:id="rId2"/>
              </a:rPr>
              <a:t>://c-change.la/sealevelrise</a:t>
            </a:r>
            <a:r>
              <a:rPr lang="en-US" sz="1900" dirty="0" smtClean="0">
                <a:hlinkClick r:id="rId2"/>
              </a:rPr>
              <a:t>/</a:t>
            </a:r>
            <a:endParaRPr lang="en-US" sz="1900" dirty="0" smtClean="0"/>
          </a:p>
          <a:p>
            <a:endParaRPr lang="en-US" dirty="0"/>
          </a:p>
          <a:p>
            <a:endParaRPr lang="en-US" dirty="0" smtClean="0"/>
          </a:p>
          <a:p>
            <a:endParaRPr lang="en-US" dirty="0"/>
          </a:p>
          <a:p>
            <a:endParaRPr lang="en-US" dirty="0"/>
          </a:p>
        </p:txBody>
      </p:sp>
      <p:pic>
        <p:nvPicPr>
          <p:cNvPr id="4" name="Picture 3" descr="Screen Shot 2015-05-27 at 10.53.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4008"/>
            <a:ext cx="4824710" cy="3838892"/>
          </a:xfrm>
          <a:prstGeom prst="rect">
            <a:avLst/>
          </a:prstGeom>
        </p:spPr>
      </p:pic>
    </p:spTree>
    <p:extLst>
      <p:ext uri="{BB962C8B-B14F-4D97-AF65-F5344CB8AC3E}">
        <p14:creationId xmlns:p14="http://schemas.microsoft.com/office/powerpoint/2010/main" val="1681404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US"/>
              <a:t>Carpe Diem West</a:t>
            </a:r>
          </a:p>
        </p:txBody>
      </p:sp>
      <p:sp>
        <p:nvSpPr>
          <p:cNvPr id="17410" name="Text Placeholder 3"/>
          <p:cNvSpPr>
            <a:spLocks noGrp="1"/>
          </p:cNvSpPr>
          <p:nvPr>
            <p:ph type="body" sz="quarter" idx="16"/>
          </p:nvPr>
        </p:nvSpPr>
        <p:spPr>
          <a:xfrm>
            <a:off x="628650" y="4210050"/>
            <a:ext cx="8096250" cy="1271588"/>
          </a:xfrm>
        </p:spPr>
        <p:txBody>
          <a:bodyPr/>
          <a:lstStyle/>
          <a:p>
            <a:pPr eaLnBrk="1" hangingPunct="1"/>
            <a:r>
              <a:rPr lang="en-US" dirty="0" smtClean="0">
                <a:solidFill>
                  <a:srgbClr val="132B43"/>
                </a:solidFill>
              </a:rPr>
              <a:t>We catalyze </a:t>
            </a:r>
            <a:r>
              <a:rPr lang="en-US" dirty="0">
                <a:solidFill>
                  <a:srgbClr val="132B43"/>
                </a:solidFill>
              </a:rPr>
              <a:t>successful efforts around the </a:t>
            </a:r>
            <a:r>
              <a:rPr lang="en-US" dirty="0" smtClean="0">
                <a:solidFill>
                  <a:srgbClr val="132B43"/>
                </a:solidFill>
              </a:rPr>
              <a:t>American West </a:t>
            </a:r>
            <a:r>
              <a:rPr lang="en-US" dirty="0">
                <a:solidFill>
                  <a:srgbClr val="132B43"/>
                </a:solidFill>
              </a:rPr>
              <a:t>to multiply their impact, tell the stories of successful source water protection work, spread these innovative approaches, and incorporate water justice and equity into the fabric of western water management. </a:t>
            </a:r>
          </a:p>
        </p:txBody>
      </p:sp>
      <p:pic>
        <p:nvPicPr>
          <p:cNvPr id="17411" name="Picture Placeholder 4" descr="boy_drinking_fountain.jpg"/>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a:xfrm>
            <a:off x="0" y="1443038"/>
            <a:ext cx="9144000" cy="2424112"/>
          </a:xfr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8489" y="244158"/>
            <a:ext cx="4756986" cy="1339850"/>
          </a:xfrm>
        </p:spPr>
        <p:txBody>
          <a:bodyPr>
            <a:noAutofit/>
          </a:bodyPr>
          <a:lstStyle/>
          <a:p>
            <a:r>
              <a:rPr lang="en-US" sz="3600" dirty="0"/>
              <a:t>Displacement and Migration</a:t>
            </a: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F2CA8919-7474-497A-968A-849000417220}" type="slidenum">
              <a:rPr lang="en-US" smtClean="0">
                <a:solidFill>
                  <a:srgbClr val="000000"/>
                </a:solidFill>
                <a:latin typeface="Calisto MT"/>
              </a:rPr>
              <a:pPr>
                <a:defRPr/>
              </a:pPr>
              <a:t>30</a:t>
            </a:fld>
            <a:endParaRPr lang="en-US" dirty="0">
              <a:solidFill>
                <a:srgbClr val="000000"/>
              </a:solidFill>
              <a:latin typeface="Calisto MT"/>
            </a:endParaRPr>
          </a:p>
        </p:txBody>
      </p:sp>
      <p:pic>
        <p:nvPicPr>
          <p:cNvPr id="8" name="Picture 7" descr="Screen Shot 2015-05-14 at 1.12.0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222500"/>
            <a:ext cx="8089900" cy="4241800"/>
          </a:xfrm>
          <a:prstGeom prst="rect">
            <a:avLst/>
          </a:prstGeom>
        </p:spPr>
      </p:pic>
      <p:pic>
        <p:nvPicPr>
          <p:cNvPr id="9" name="Picture 8" descr="Screen Shot 2015-05-14 at 1.13.0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2700"/>
            <a:ext cx="3336089" cy="2044700"/>
          </a:xfrm>
          <a:prstGeom prst="rect">
            <a:avLst/>
          </a:prstGeom>
        </p:spPr>
      </p:pic>
    </p:spTree>
    <p:extLst>
      <p:ext uri="{BB962C8B-B14F-4D97-AF65-F5344CB8AC3E}">
        <p14:creationId xmlns:p14="http://schemas.microsoft.com/office/powerpoint/2010/main" val="168323022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Health Roles</a:t>
            </a:r>
            <a:endParaRPr lang="en-US" dirty="0"/>
          </a:p>
        </p:txBody>
      </p:sp>
      <p:sp>
        <p:nvSpPr>
          <p:cNvPr id="3" name="Content Placeholder 2"/>
          <p:cNvSpPr>
            <a:spLocks noGrp="1"/>
          </p:cNvSpPr>
          <p:nvPr>
            <p:ph sz="half" idx="1"/>
          </p:nvPr>
        </p:nvSpPr>
        <p:spPr>
          <a:xfrm>
            <a:off x="292100" y="1714500"/>
            <a:ext cx="8420100" cy="4360863"/>
          </a:xfrm>
        </p:spPr>
        <p:txBody>
          <a:bodyPr>
            <a:normAutofit fontScale="85000" lnSpcReduction="20000"/>
          </a:bodyPr>
          <a:lstStyle/>
          <a:p>
            <a:r>
              <a:rPr lang="en-US" dirty="0" smtClean="0"/>
              <a:t>Sanitation and safe drinking water among great </a:t>
            </a:r>
            <a:br>
              <a:rPr lang="en-US" dirty="0" smtClean="0"/>
            </a:br>
            <a:r>
              <a:rPr lang="en-US" dirty="0" smtClean="0"/>
              <a:t>PH achievements of 20</a:t>
            </a:r>
            <a:r>
              <a:rPr lang="en-US" baseline="30000" dirty="0" smtClean="0"/>
              <a:t>th</a:t>
            </a:r>
            <a:r>
              <a:rPr lang="en-US" dirty="0" smtClean="0"/>
              <a:t> century</a:t>
            </a:r>
          </a:p>
          <a:p>
            <a:r>
              <a:rPr lang="en-US" dirty="0" smtClean="0"/>
              <a:t>Ensure access and promote safe drinking water </a:t>
            </a:r>
          </a:p>
          <a:p>
            <a:pPr lvl="1"/>
            <a:r>
              <a:rPr lang="en-US" dirty="0" smtClean="0"/>
              <a:t>Schools &amp; SSB</a:t>
            </a:r>
          </a:p>
          <a:p>
            <a:r>
              <a:rPr lang="en-US" dirty="0" smtClean="0"/>
              <a:t>Monitor water quality</a:t>
            </a:r>
          </a:p>
          <a:p>
            <a:r>
              <a:rPr lang="en-US" dirty="0"/>
              <a:t>Encourage safe water recapture and re-use</a:t>
            </a:r>
          </a:p>
          <a:p>
            <a:pPr lvl="1"/>
            <a:r>
              <a:rPr lang="en-US" dirty="0" err="1"/>
              <a:t>Graywater</a:t>
            </a:r>
            <a:endParaRPr lang="en-US" dirty="0"/>
          </a:p>
          <a:p>
            <a:pPr lvl="1"/>
            <a:r>
              <a:rPr lang="en-US" dirty="0"/>
              <a:t>Rainwater harvesting</a:t>
            </a:r>
          </a:p>
          <a:p>
            <a:r>
              <a:rPr lang="en-US" dirty="0"/>
              <a:t>Support green infrastructure</a:t>
            </a:r>
          </a:p>
          <a:p>
            <a:r>
              <a:rPr lang="en-US" dirty="0" smtClean="0"/>
              <a:t>Vulnerability assessment &amp;</a:t>
            </a:r>
            <a:r>
              <a:rPr lang="en-US" dirty="0"/>
              <a:t> </a:t>
            </a:r>
            <a:r>
              <a:rPr lang="en-US" dirty="0" smtClean="0"/>
              <a:t>integration into emergency planning</a:t>
            </a:r>
          </a:p>
          <a:p>
            <a:r>
              <a:rPr lang="en-US" dirty="0" smtClean="0"/>
              <a:t>Incorporate water issues in nutrition education, healthy food procurement, food waste programs</a:t>
            </a:r>
            <a:endParaRPr lang="en-US" dirty="0"/>
          </a:p>
        </p:txBody>
      </p:sp>
      <p:pic>
        <p:nvPicPr>
          <p:cNvPr id="5" name="Picture 4" descr="Screen Shot 2016-10-25 at 9.48.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900" y="2451101"/>
            <a:ext cx="3644900" cy="2046164"/>
          </a:xfrm>
          <a:prstGeom prst="rect">
            <a:avLst/>
          </a:prstGeom>
        </p:spPr>
      </p:pic>
    </p:spTree>
    <p:extLst>
      <p:ext uri="{BB962C8B-B14F-4D97-AF65-F5344CB8AC3E}">
        <p14:creationId xmlns:p14="http://schemas.microsoft.com/office/powerpoint/2010/main" val="4248448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7236" y="6312463"/>
            <a:ext cx="3962400" cy="430887"/>
          </a:xfrm>
          <a:prstGeom prst="rect">
            <a:avLst/>
          </a:prstGeom>
          <a:noFill/>
        </p:spPr>
        <p:txBody>
          <a:bodyPr wrap="square" rtlCol="0">
            <a:spAutoFit/>
          </a:bodyPr>
          <a:lstStyle/>
          <a:p>
            <a:pPr defTabSz="457200" fontAlgn="auto">
              <a:spcBef>
                <a:spcPts val="0"/>
              </a:spcBef>
              <a:spcAft>
                <a:spcPts val="0"/>
              </a:spcAft>
            </a:pPr>
            <a:r>
              <a:rPr lang="en-US" sz="1100" i="1" dirty="0">
                <a:solidFill>
                  <a:prstClr val="black"/>
                </a:solidFill>
                <a:latin typeface="Helvetica" panose="020B0604020202020204" pitchFamily="34" charset="0"/>
                <a:ea typeface="+mn-ea"/>
                <a:cs typeface="Helvetica" panose="020B0604020202020204" pitchFamily="34" charset="0"/>
                <a:hlinkClick r:id="rId2"/>
              </a:rPr>
              <a:t>https://www.apha.org/~/media/files/pdf/factsheets/</a:t>
            </a:r>
            <a:r>
              <a:rPr lang="en-US" sz="1100" i="1" dirty="0" smtClean="0">
                <a:solidFill>
                  <a:prstClr val="black"/>
                </a:solidFill>
                <a:latin typeface="Helvetica" panose="020B0604020202020204" pitchFamily="34" charset="0"/>
                <a:ea typeface="+mn-ea"/>
                <a:cs typeface="Helvetica" panose="020B0604020202020204" pitchFamily="34" charset="0"/>
                <a:hlinkClick r:id="rId2"/>
              </a:rPr>
              <a:t>health_inall_policies_guide_169pages.ashx</a:t>
            </a:r>
            <a:endParaRPr lang="en-US" sz="1100" i="1" dirty="0" smtClean="0">
              <a:solidFill>
                <a:prstClr val="black"/>
              </a:solidFill>
              <a:latin typeface="Helvetica" panose="020B0604020202020204" pitchFamily="34" charset="0"/>
              <a:ea typeface="+mn-ea"/>
              <a:cs typeface="Helvetica" panose="020B0604020202020204" pitchFamily="34" charset="0"/>
            </a:endParaRPr>
          </a:p>
        </p:txBody>
      </p:sp>
      <p:pic>
        <p:nvPicPr>
          <p:cNvPr id="6" name="Picture 5" descr="Screen Shot 2016-03-06 at 10.50.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36" y="3214576"/>
            <a:ext cx="2798566" cy="3124200"/>
          </a:xfrm>
          <a:prstGeom prst="rect">
            <a:avLst/>
          </a:prstGeom>
        </p:spPr>
      </p:pic>
      <p:grpSp>
        <p:nvGrpSpPr>
          <p:cNvPr id="25" name="Group 24"/>
          <p:cNvGrpSpPr/>
          <p:nvPr/>
        </p:nvGrpSpPr>
        <p:grpSpPr>
          <a:xfrm>
            <a:off x="1056661" y="153009"/>
            <a:ext cx="6052874" cy="3089885"/>
            <a:chOff x="3025802" y="521282"/>
            <a:chExt cx="6052874" cy="3089885"/>
          </a:xfrm>
        </p:grpSpPr>
        <p:pic>
          <p:nvPicPr>
            <p:cNvPr id="8" name="Picture 7" descr="Screen Shot 2014-11-17 at 8.12.2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5802" y="611873"/>
              <a:ext cx="5963043" cy="2999294"/>
            </a:xfrm>
            <a:prstGeom prst="rect">
              <a:avLst/>
            </a:prstGeom>
          </p:spPr>
        </p:pic>
        <p:sp>
          <p:nvSpPr>
            <p:cNvPr id="9" name="TextBox 8"/>
            <p:cNvSpPr txBox="1"/>
            <p:nvPr/>
          </p:nvSpPr>
          <p:spPr>
            <a:xfrm rot="20875286">
              <a:off x="3443374" y="765114"/>
              <a:ext cx="1907380" cy="400110"/>
            </a:xfrm>
            <a:prstGeom prst="rect">
              <a:avLst/>
            </a:prstGeom>
            <a:noFill/>
          </p:spPr>
          <p:txBody>
            <a:bodyPr wrap="square" rtlCol="0">
              <a:spAutoFit/>
            </a:bodyPr>
            <a:lstStyle/>
            <a:p>
              <a:pPr defTabSz="457200" fontAlgn="auto">
                <a:spcBef>
                  <a:spcPts val="0"/>
                </a:spcBef>
                <a:spcAft>
                  <a:spcPts val="0"/>
                </a:spcAft>
              </a:pPr>
              <a:r>
                <a:rPr lang="en-US" sz="2000" dirty="0" smtClean="0">
                  <a:solidFill>
                    <a:srgbClr val="FFFFFF"/>
                  </a:solidFill>
                  <a:latin typeface="Calisto MT"/>
                  <a:ea typeface="+mn-ea"/>
                  <a:cs typeface="+mn-cs"/>
                </a:rPr>
                <a:t>Transport</a:t>
              </a:r>
              <a:endParaRPr lang="en-US" sz="2000" dirty="0">
                <a:solidFill>
                  <a:srgbClr val="FFFFFF"/>
                </a:solidFill>
                <a:latin typeface="Calisto MT"/>
                <a:ea typeface="+mn-ea"/>
                <a:cs typeface="+mn-cs"/>
              </a:endParaRPr>
            </a:p>
          </p:txBody>
        </p:sp>
        <p:sp>
          <p:nvSpPr>
            <p:cNvPr id="10" name="TextBox 9"/>
            <p:cNvSpPr txBox="1"/>
            <p:nvPr/>
          </p:nvSpPr>
          <p:spPr>
            <a:xfrm>
              <a:off x="4770225" y="1816441"/>
              <a:ext cx="1642051" cy="400110"/>
            </a:xfrm>
            <a:prstGeom prst="rect">
              <a:avLst/>
            </a:prstGeom>
            <a:noFill/>
          </p:spPr>
          <p:txBody>
            <a:bodyPr wrap="square" rtlCol="0">
              <a:spAutoFit/>
            </a:bodyPr>
            <a:lstStyle/>
            <a:p>
              <a:pPr defTabSz="457200" fontAlgn="auto">
                <a:spcBef>
                  <a:spcPts val="0"/>
                </a:spcBef>
                <a:spcAft>
                  <a:spcPts val="0"/>
                </a:spcAft>
              </a:pPr>
              <a:r>
                <a:rPr lang="en-US" sz="2000" dirty="0" smtClean="0">
                  <a:solidFill>
                    <a:srgbClr val="FFFFFF"/>
                  </a:solidFill>
                  <a:latin typeface="Calisto MT"/>
                  <a:ea typeface="+mn-ea"/>
                  <a:cs typeface="+mn-cs"/>
                </a:rPr>
                <a:t>Agriculture</a:t>
              </a:r>
              <a:endParaRPr lang="en-US" sz="2000" dirty="0">
                <a:solidFill>
                  <a:srgbClr val="FFFFFF"/>
                </a:solidFill>
                <a:latin typeface="Calisto MT"/>
                <a:ea typeface="+mn-ea"/>
                <a:cs typeface="+mn-cs"/>
              </a:endParaRPr>
            </a:p>
          </p:txBody>
        </p:sp>
        <p:sp>
          <p:nvSpPr>
            <p:cNvPr id="11" name="TextBox 10"/>
            <p:cNvSpPr txBox="1"/>
            <p:nvPr/>
          </p:nvSpPr>
          <p:spPr>
            <a:xfrm>
              <a:off x="5786760" y="2980588"/>
              <a:ext cx="1642051" cy="400110"/>
            </a:xfrm>
            <a:prstGeom prst="rect">
              <a:avLst/>
            </a:prstGeom>
            <a:noFill/>
          </p:spPr>
          <p:txBody>
            <a:bodyPr wrap="square" rtlCol="0">
              <a:spAutoFit/>
            </a:bodyPr>
            <a:lstStyle/>
            <a:p>
              <a:pPr defTabSz="457200" fontAlgn="auto">
                <a:spcBef>
                  <a:spcPts val="0"/>
                </a:spcBef>
                <a:spcAft>
                  <a:spcPts val="0"/>
                </a:spcAft>
              </a:pPr>
              <a:r>
                <a:rPr lang="en-US" sz="2000" dirty="0" smtClean="0">
                  <a:solidFill>
                    <a:srgbClr val="FFFFFF"/>
                  </a:solidFill>
                  <a:latin typeface="Calisto MT"/>
                  <a:ea typeface="+mn-ea"/>
                  <a:cs typeface="+mn-cs"/>
                </a:rPr>
                <a:t>Culture</a:t>
              </a:r>
              <a:endParaRPr lang="en-US" sz="2000" dirty="0">
                <a:solidFill>
                  <a:srgbClr val="FFFFFF"/>
                </a:solidFill>
                <a:latin typeface="Calisto MT"/>
                <a:ea typeface="+mn-ea"/>
                <a:cs typeface="+mn-cs"/>
              </a:endParaRPr>
            </a:p>
          </p:txBody>
        </p:sp>
        <p:sp>
          <p:nvSpPr>
            <p:cNvPr id="12" name="TextBox 11"/>
            <p:cNvSpPr txBox="1"/>
            <p:nvPr/>
          </p:nvSpPr>
          <p:spPr>
            <a:xfrm rot="667391">
              <a:off x="3242888" y="1758768"/>
              <a:ext cx="1642051" cy="400110"/>
            </a:xfrm>
            <a:prstGeom prst="rect">
              <a:avLst/>
            </a:prstGeom>
            <a:noFill/>
          </p:spPr>
          <p:txBody>
            <a:bodyPr wrap="square" rtlCol="0">
              <a:spAutoFit/>
            </a:bodyPr>
            <a:lstStyle/>
            <a:p>
              <a:pPr defTabSz="457200" fontAlgn="auto">
                <a:spcBef>
                  <a:spcPts val="0"/>
                </a:spcBef>
                <a:spcAft>
                  <a:spcPts val="0"/>
                </a:spcAft>
              </a:pPr>
              <a:r>
                <a:rPr lang="en-US" sz="2000" dirty="0" smtClean="0">
                  <a:solidFill>
                    <a:srgbClr val="FFFFFF"/>
                  </a:solidFill>
                  <a:latin typeface="Calisto MT"/>
                  <a:ea typeface="+mn-ea"/>
                  <a:cs typeface="+mn-cs"/>
                </a:rPr>
                <a:t>Housing</a:t>
              </a:r>
              <a:endParaRPr lang="en-US" sz="2000" dirty="0">
                <a:solidFill>
                  <a:srgbClr val="FFFFFF"/>
                </a:solidFill>
                <a:latin typeface="Calisto MT"/>
                <a:ea typeface="+mn-ea"/>
                <a:cs typeface="+mn-cs"/>
              </a:endParaRPr>
            </a:p>
          </p:txBody>
        </p:sp>
        <p:sp>
          <p:nvSpPr>
            <p:cNvPr id="13" name="TextBox 12"/>
            <p:cNvSpPr txBox="1"/>
            <p:nvPr/>
          </p:nvSpPr>
          <p:spPr>
            <a:xfrm>
              <a:off x="7057429" y="1767935"/>
              <a:ext cx="1728111" cy="707886"/>
            </a:xfrm>
            <a:prstGeom prst="rect">
              <a:avLst/>
            </a:prstGeom>
            <a:noFill/>
          </p:spPr>
          <p:txBody>
            <a:bodyPr wrap="square" rtlCol="0">
              <a:spAutoFit/>
            </a:bodyPr>
            <a:lstStyle/>
            <a:p>
              <a:pPr defTabSz="457200" fontAlgn="auto">
                <a:spcBef>
                  <a:spcPts val="0"/>
                </a:spcBef>
                <a:spcAft>
                  <a:spcPts val="0"/>
                </a:spcAft>
              </a:pPr>
              <a:r>
                <a:rPr lang="en-US" sz="2000" dirty="0" smtClean="0">
                  <a:solidFill>
                    <a:srgbClr val="FFFFFF"/>
                  </a:solidFill>
                  <a:latin typeface="Calisto MT"/>
                  <a:ea typeface="+mn-ea"/>
                  <a:cs typeface="+mn-cs"/>
                </a:rPr>
                <a:t>Land &amp; Resources</a:t>
              </a:r>
              <a:endParaRPr lang="en-US" sz="2000" dirty="0">
                <a:solidFill>
                  <a:srgbClr val="FFFFFF"/>
                </a:solidFill>
                <a:latin typeface="Calisto MT"/>
                <a:ea typeface="+mn-ea"/>
                <a:cs typeface="+mn-cs"/>
              </a:endParaRPr>
            </a:p>
          </p:txBody>
        </p:sp>
        <p:sp>
          <p:nvSpPr>
            <p:cNvPr id="14" name="TextBox 13"/>
            <p:cNvSpPr txBox="1"/>
            <p:nvPr/>
          </p:nvSpPr>
          <p:spPr>
            <a:xfrm>
              <a:off x="5176839" y="846319"/>
              <a:ext cx="1642051" cy="400110"/>
            </a:xfrm>
            <a:prstGeom prst="rect">
              <a:avLst/>
            </a:prstGeom>
            <a:noFill/>
          </p:spPr>
          <p:txBody>
            <a:bodyPr wrap="square" rtlCol="0">
              <a:spAutoFit/>
            </a:bodyPr>
            <a:lstStyle/>
            <a:p>
              <a:pPr defTabSz="457200" fontAlgn="auto">
                <a:spcBef>
                  <a:spcPts val="0"/>
                </a:spcBef>
                <a:spcAft>
                  <a:spcPts val="0"/>
                </a:spcAft>
              </a:pPr>
              <a:r>
                <a:rPr lang="en-US" sz="2000" dirty="0" smtClean="0">
                  <a:solidFill>
                    <a:srgbClr val="FFFFFF"/>
                  </a:solidFill>
                  <a:latin typeface="Calisto MT"/>
                  <a:ea typeface="+mn-ea"/>
                  <a:cs typeface="+mn-cs"/>
                </a:rPr>
                <a:t>Industry</a:t>
              </a:r>
              <a:endParaRPr lang="en-US" sz="2000" dirty="0">
                <a:solidFill>
                  <a:srgbClr val="FFFFFF"/>
                </a:solidFill>
                <a:latin typeface="Calisto MT"/>
                <a:ea typeface="+mn-ea"/>
                <a:cs typeface="+mn-cs"/>
              </a:endParaRPr>
            </a:p>
          </p:txBody>
        </p:sp>
        <p:sp>
          <p:nvSpPr>
            <p:cNvPr id="15" name="TextBox 14"/>
            <p:cNvSpPr txBox="1"/>
            <p:nvPr/>
          </p:nvSpPr>
          <p:spPr>
            <a:xfrm rot="1249478">
              <a:off x="5947641" y="2535653"/>
              <a:ext cx="1642051" cy="400110"/>
            </a:xfrm>
            <a:prstGeom prst="rect">
              <a:avLst/>
            </a:prstGeom>
            <a:noFill/>
          </p:spPr>
          <p:txBody>
            <a:bodyPr wrap="square" rtlCol="0">
              <a:spAutoFit/>
            </a:bodyPr>
            <a:lstStyle/>
            <a:p>
              <a:pPr defTabSz="457200" fontAlgn="auto">
                <a:spcBef>
                  <a:spcPts val="0"/>
                </a:spcBef>
                <a:spcAft>
                  <a:spcPts val="0"/>
                </a:spcAft>
              </a:pPr>
              <a:r>
                <a:rPr lang="en-US" sz="2000" dirty="0" smtClean="0">
                  <a:solidFill>
                    <a:srgbClr val="FFFFFF"/>
                  </a:solidFill>
                  <a:latin typeface="Calisto MT"/>
                  <a:ea typeface="+mn-ea"/>
                  <a:cs typeface="+mn-cs"/>
                </a:rPr>
                <a:t>Energy</a:t>
              </a:r>
              <a:endParaRPr lang="en-US" sz="2000" dirty="0">
                <a:solidFill>
                  <a:srgbClr val="FFFFFF"/>
                </a:solidFill>
                <a:latin typeface="Calisto MT"/>
                <a:ea typeface="+mn-ea"/>
                <a:cs typeface="+mn-cs"/>
              </a:endParaRPr>
            </a:p>
          </p:txBody>
        </p:sp>
        <p:sp>
          <p:nvSpPr>
            <p:cNvPr id="16" name="TextBox 15"/>
            <p:cNvSpPr txBox="1"/>
            <p:nvPr/>
          </p:nvSpPr>
          <p:spPr>
            <a:xfrm rot="20578468">
              <a:off x="7116802" y="899572"/>
              <a:ext cx="1961874" cy="707886"/>
            </a:xfrm>
            <a:prstGeom prst="rect">
              <a:avLst/>
            </a:prstGeom>
            <a:noFill/>
          </p:spPr>
          <p:txBody>
            <a:bodyPr wrap="square" rtlCol="0">
              <a:spAutoFit/>
            </a:bodyPr>
            <a:lstStyle/>
            <a:p>
              <a:pPr defTabSz="457200" fontAlgn="auto">
                <a:spcBef>
                  <a:spcPts val="0"/>
                </a:spcBef>
                <a:spcAft>
                  <a:spcPts val="0"/>
                </a:spcAft>
              </a:pPr>
              <a:r>
                <a:rPr lang="en-US" sz="2000" dirty="0" smtClean="0">
                  <a:solidFill>
                    <a:srgbClr val="FFFFFF"/>
                  </a:solidFill>
                  <a:latin typeface="Calisto MT"/>
                  <a:ea typeface="+mn-ea"/>
                  <a:cs typeface="+mn-cs"/>
                </a:rPr>
                <a:t>Environmental Protection</a:t>
              </a:r>
              <a:endParaRPr lang="en-US" sz="2000" dirty="0">
                <a:solidFill>
                  <a:srgbClr val="FFFFFF"/>
                </a:solidFill>
                <a:latin typeface="Calisto MT"/>
                <a:ea typeface="+mn-ea"/>
                <a:cs typeface="+mn-cs"/>
              </a:endParaRPr>
            </a:p>
          </p:txBody>
        </p:sp>
        <p:sp>
          <p:nvSpPr>
            <p:cNvPr id="17" name="TextBox 16"/>
            <p:cNvSpPr txBox="1"/>
            <p:nvPr/>
          </p:nvSpPr>
          <p:spPr>
            <a:xfrm>
              <a:off x="4109476" y="1379886"/>
              <a:ext cx="1642051" cy="400110"/>
            </a:xfrm>
            <a:prstGeom prst="rect">
              <a:avLst/>
            </a:prstGeom>
            <a:noFill/>
          </p:spPr>
          <p:txBody>
            <a:bodyPr wrap="square" rtlCol="0">
              <a:spAutoFit/>
            </a:bodyPr>
            <a:lstStyle/>
            <a:p>
              <a:pPr defTabSz="457200" fontAlgn="auto">
                <a:spcBef>
                  <a:spcPts val="0"/>
                </a:spcBef>
                <a:spcAft>
                  <a:spcPts val="0"/>
                </a:spcAft>
              </a:pPr>
              <a:r>
                <a:rPr lang="en-US" sz="2000" dirty="0" smtClean="0">
                  <a:solidFill>
                    <a:srgbClr val="FFFFFF"/>
                  </a:solidFill>
                  <a:latin typeface="Calisto MT"/>
                  <a:ea typeface="+mn-ea"/>
                  <a:cs typeface="+mn-cs"/>
                </a:rPr>
                <a:t>Public Works</a:t>
              </a:r>
              <a:endParaRPr lang="en-US" sz="2000" dirty="0">
                <a:solidFill>
                  <a:srgbClr val="FFFFFF"/>
                </a:solidFill>
                <a:latin typeface="Calisto MT"/>
                <a:ea typeface="+mn-ea"/>
                <a:cs typeface="+mn-cs"/>
              </a:endParaRPr>
            </a:p>
          </p:txBody>
        </p:sp>
        <p:sp>
          <p:nvSpPr>
            <p:cNvPr id="18" name="TextBox 17"/>
            <p:cNvSpPr txBox="1"/>
            <p:nvPr/>
          </p:nvSpPr>
          <p:spPr>
            <a:xfrm rot="21115078">
              <a:off x="3766774" y="2481887"/>
              <a:ext cx="1868048" cy="400110"/>
            </a:xfrm>
            <a:prstGeom prst="rect">
              <a:avLst/>
            </a:prstGeom>
            <a:noFill/>
          </p:spPr>
          <p:txBody>
            <a:bodyPr wrap="square" rtlCol="0">
              <a:spAutoFit/>
            </a:bodyPr>
            <a:lstStyle/>
            <a:p>
              <a:pPr defTabSz="457200" fontAlgn="auto">
                <a:spcBef>
                  <a:spcPts val="0"/>
                </a:spcBef>
                <a:spcAft>
                  <a:spcPts val="0"/>
                </a:spcAft>
              </a:pPr>
              <a:r>
                <a:rPr lang="en-US" sz="2000" dirty="0" smtClean="0">
                  <a:solidFill>
                    <a:srgbClr val="FFFFFF"/>
                  </a:solidFill>
                  <a:latin typeface="Calisto MT"/>
                  <a:ea typeface="+mn-ea"/>
                  <a:cs typeface="+mn-cs"/>
                </a:rPr>
                <a:t>Health</a:t>
              </a:r>
              <a:endParaRPr lang="en-US" sz="2000" dirty="0">
                <a:solidFill>
                  <a:srgbClr val="FFFFFF"/>
                </a:solidFill>
                <a:latin typeface="Calisto MT"/>
                <a:ea typeface="+mn-ea"/>
                <a:cs typeface="+mn-cs"/>
              </a:endParaRPr>
            </a:p>
          </p:txBody>
        </p:sp>
        <p:sp>
          <p:nvSpPr>
            <p:cNvPr id="19" name="TextBox 18"/>
            <p:cNvSpPr txBox="1"/>
            <p:nvPr/>
          </p:nvSpPr>
          <p:spPr>
            <a:xfrm rot="20256652">
              <a:off x="7112831" y="2650883"/>
              <a:ext cx="1642051" cy="400110"/>
            </a:xfrm>
            <a:prstGeom prst="rect">
              <a:avLst/>
            </a:prstGeom>
            <a:noFill/>
          </p:spPr>
          <p:txBody>
            <a:bodyPr wrap="square" rtlCol="0">
              <a:spAutoFit/>
            </a:bodyPr>
            <a:lstStyle/>
            <a:p>
              <a:pPr defTabSz="457200" fontAlgn="auto">
                <a:spcBef>
                  <a:spcPts val="0"/>
                </a:spcBef>
                <a:spcAft>
                  <a:spcPts val="0"/>
                </a:spcAft>
              </a:pPr>
              <a:r>
                <a:rPr lang="en-US" sz="2000" dirty="0" smtClean="0">
                  <a:solidFill>
                    <a:srgbClr val="FFFFFF"/>
                  </a:solidFill>
                  <a:latin typeface="Calisto MT"/>
                  <a:ea typeface="+mn-ea"/>
                  <a:cs typeface="+mn-cs"/>
                </a:rPr>
                <a:t>Public Safety</a:t>
              </a:r>
              <a:endParaRPr lang="en-US" sz="2000" dirty="0">
                <a:solidFill>
                  <a:srgbClr val="FFFFFF"/>
                </a:solidFill>
                <a:latin typeface="Calisto MT"/>
                <a:ea typeface="+mn-ea"/>
                <a:cs typeface="+mn-cs"/>
              </a:endParaRPr>
            </a:p>
          </p:txBody>
        </p:sp>
        <p:sp>
          <p:nvSpPr>
            <p:cNvPr id="20" name="TextBox 19"/>
            <p:cNvSpPr txBox="1"/>
            <p:nvPr/>
          </p:nvSpPr>
          <p:spPr>
            <a:xfrm rot="781832">
              <a:off x="3769788" y="2991503"/>
              <a:ext cx="1805465" cy="400110"/>
            </a:xfrm>
            <a:prstGeom prst="rect">
              <a:avLst/>
            </a:prstGeom>
            <a:noFill/>
          </p:spPr>
          <p:txBody>
            <a:bodyPr wrap="square" rtlCol="0">
              <a:spAutoFit/>
            </a:bodyPr>
            <a:lstStyle/>
            <a:p>
              <a:pPr defTabSz="457200" fontAlgn="auto">
                <a:spcBef>
                  <a:spcPts val="0"/>
                </a:spcBef>
                <a:spcAft>
                  <a:spcPts val="0"/>
                </a:spcAft>
              </a:pPr>
              <a:r>
                <a:rPr lang="en-US" sz="2000" dirty="0" smtClean="0">
                  <a:solidFill>
                    <a:srgbClr val="FFFFFF"/>
                  </a:solidFill>
                  <a:latin typeface="Calisto MT"/>
                  <a:ea typeface="+mn-ea"/>
                  <a:cs typeface="+mn-cs"/>
                </a:rPr>
                <a:t>Education</a:t>
              </a:r>
              <a:endParaRPr lang="en-US" sz="2000" dirty="0">
                <a:solidFill>
                  <a:srgbClr val="FFFFFF"/>
                </a:solidFill>
                <a:latin typeface="Calisto MT"/>
                <a:ea typeface="+mn-ea"/>
                <a:cs typeface="+mn-cs"/>
              </a:endParaRPr>
            </a:p>
          </p:txBody>
        </p:sp>
        <p:sp>
          <p:nvSpPr>
            <p:cNvPr id="21" name="TextBox 20"/>
            <p:cNvSpPr txBox="1"/>
            <p:nvPr/>
          </p:nvSpPr>
          <p:spPr>
            <a:xfrm rot="17774602">
              <a:off x="6422039" y="894897"/>
              <a:ext cx="1147339" cy="400110"/>
            </a:xfrm>
            <a:prstGeom prst="rect">
              <a:avLst/>
            </a:prstGeom>
            <a:noFill/>
          </p:spPr>
          <p:txBody>
            <a:bodyPr wrap="square" rtlCol="0">
              <a:spAutoFit/>
            </a:bodyPr>
            <a:lstStyle/>
            <a:p>
              <a:pPr defTabSz="457200" fontAlgn="auto">
                <a:spcBef>
                  <a:spcPts val="0"/>
                </a:spcBef>
                <a:spcAft>
                  <a:spcPts val="0"/>
                </a:spcAft>
              </a:pPr>
              <a:r>
                <a:rPr lang="en-US" sz="2000" dirty="0" smtClean="0">
                  <a:solidFill>
                    <a:srgbClr val="FFFFFF"/>
                  </a:solidFill>
                  <a:latin typeface="Calisto MT"/>
                  <a:ea typeface="+mn-ea"/>
                  <a:cs typeface="+mn-cs"/>
                </a:rPr>
                <a:t>Water</a:t>
              </a:r>
              <a:endParaRPr lang="en-US" sz="2000" dirty="0">
                <a:solidFill>
                  <a:srgbClr val="FFFFFF"/>
                </a:solidFill>
                <a:latin typeface="Calisto MT"/>
                <a:ea typeface="+mn-ea"/>
                <a:cs typeface="+mn-cs"/>
              </a:endParaRPr>
            </a:p>
          </p:txBody>
        </p:sp>
      </p:grpSp>
      <p:pic>
        <p:nvPicPr>
          <p:cNvPr id="23" name="Picture 2" descr="neutrality.jpg"/>
          <p:cNvPicPr>
            <a:picLocks noChangeAspect="1"/>
          </p:cNvPicPr>
          <p:nvPr/>
        </p:nvPicPr>
        <p:blipFill>
          <a:blip r:embed="rId5"/>
          <a:srcRect/>
          <a:stretch>
            <a:fillRect/>
          </a:stretch>
        </p:blipFill>
        <p:spPr bwMode="auto">
          <a:xfrm>
            <a:off x="4006492" y="3592607"/>
            <a:ext cx="4343400" cy="2935756"/>
          </a:xfrm>
          <a:prstGeom prst="rect">
            <a:avLst/>
          </a:prstGeom>
          <a:noFill/>
          <a:ln w="9525">
            <a:noFill/>
            <a:miter lim="800000"/>
            <a:headEnd/>
            <a:tailEnd/>
          </a:ln>
        </p:spPr>
      </p:pic>
    </p:spTree>
    <p:extLst>
      <p:ext uri="{BB962C8B-B14F-4D97-AF65-F5344CB8AC3E}">
        <p14:creationId xmlns:p14="http://schemas.microsoft.com/office/powerpoint/2010/main" val="2861565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i CHA log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 y="-1943100"/>
            <a:ext cx="9144000" cy="5486400"/>
          </a:xfrm>
          <a:prstGeom prst="rect">
            <a:avLst/>
          </a:prstGeom>
        </p:spPr>
      </p:pic>
      <p:sp>
        <p:nvSpPr>
          <p:cNvPr id="5" name="Slide Number Placeholder 4"/>
          <p:cNvSpPr>
            <a:spLocks noGrp="1"/>
          </p:cNvSpPr>
          <p:nvPr>
            <p:ph type="sldNum" sz="quarter" idx="12"/>
          </p:nvPr>
        </p:nvSpPr>
        <p:spPr/>
        <p:txBody>
          <a:bodyPr/>
          <a:lstStyle/>
          <a:p>
            <a:pPr>
              <a:defRPr/>
            </a:pPr>
            <a:fld id="{F12BC3B2-6B07-405C-B79A-CC67E4104800}" type="slidenum">
              <a:rPr lang="en-US" smtClean="0">
                <a:solidFill>
                  <a:srgbClr val="000000"/>
                </a:solidFill>
                <a:latin typeface="Calisto MT"/>
              </a:rPr>
              <a:pPr>
                <a:defRPr/>
              </a:pPr>
              <a:t>33</a:t>
            </a:fld>
            <a:endParaRPr lang="en-US" dirty="0">
              <a:solidFill>
                <a:srgbClr val="000000"/>
              </a:solidFill>
              <a:latin typeface="Calisto MT"/>
            </a:endParaRPr>
          </a:p>
        </p:txBody>
      </p:sp>
      <p:sp>
        <p:nvSpPr>
          <p:cNvPr id="7" name="Rectangle 6"/>
          <p:cNvSpPr/>
          <p:nvPr/>
        </p:nvSpPr>
        <p:spPr>
          <a:xfrm>
            <a:off x="2552700" y="1344880"/>
            <a:ext cx="8267700" cy="1323439"/>
          </a:xfrm>
          <a:prstGeom prst="rect">
            <a:avLst/>
          </a:prstGeom>
        </p:spPr>
        <p:txBody>
          <a:bodyPr wrap="square">
            <a:spAutoFit/>
          </a:bodyPr>
          <a:lstStyle/>
          <a:p>
            <a:pPr defTabSz="457200" fontAlgn="auto">
              <a:spcBef>
                <a:spcPts val="0"/>
              </a:spcBef>
              <a:spcAft>
                <a:spcPts val="0"/>
              </a:spcAft>
            </a:pPr>
            <a:r>
              <a:rPr lang="en-US" sz="2000" dirty="0" smtClean="0">
                <a:solidFill>
                  <a:srgbClr val="000000"/>
                </a:solidFill>
                <a:latin typeface="Calisto MT"/>
                <a:ea typeface="+mn-ea"/>
                <a:cs typeface="+mn-cs"/>
                <a:hlinkClick r:id="rId4"/>
              </a:rPr>
              <a:t>http</a:t>
            </a:r>
            <a:r>
              <a:rPr lang="en-US" sz="2000" dirty="0">
                <a:solidFill>
                  <a:srgbClr val="000000"/>
                </a:solidFill>
                <a:latin typeface="Calisto MT"/>
                <a:ea typeface="+mn-ea"/>
                <a:cs typeface="+mn-cs"/>
                <a:hlinkClick r:id="rId4"/>
              </a:rPr>
              <a:t>://climatehealthconnect.org</a:t>
            </a:r>
            <a:r>
              <a:rPr lang="en-US" sz="2000" dirty="0" smtClean="0">
                <a:solidFill>
                  <a:srgbClr val="000000"/>
                </a:solidFill>
                <a:latin typeface="Calisto MT"/>
                <a:ea typeface="+mn-ea"/>
                <a:cs typeface="+mn-cs"/>
                <a:hlinkClick r:id="rId4"/>
              </a:rPr>
              <a:t>/</a:t>
            </a:r>
            <a:endParaRPr lang="en-US" sz="2000" dirty="0">
              <a:solidFill>
                <a:srgbClr val="000000"/>
              </a:solidFill>
              <a:latin typeface="Calisto MT"/>
              <a:ea typeface="+mn-ea"/>
              <a:cs typeface="+mn-cs"/>
            </a:endParaRPr>
          </a:p>
          <a:p>
            <a:pPr defTabSz="457200" fontAlgn="auto">
              <a:spcBef>
                <a:spcPts val="0"/>
              </a:spcBef>
              <a:spcAft>
                <a:spcPts val="0"/>
              </a:spcAft>
            </a:pPr>
            <a:endParaRPr lang="en-US" sz="2000" dirty="0" smtClean="0">
              <a:solidFill>
                <a:srgbClr val="000000"/>
              </a:solidFill>
              <a:latin typeface="Calisto MT"/>
              <a:ea typeface="+mn-ea"/>
              <a:cs typeface="+mn-cs"/>
            </a:endParaRPr>
          </a:p>
          <a:p>
            <a:pPr defTabSz="457200" fontAlgn="auto">
              <a:spcBef>
                <a:spcPts val="0"/>
              </a:spcBef>
              <a:spcAft>
                <a:spcPts val="0"/>
              </a:spcAft>
            </a:pPr>
            <a:endParaRPr lang="en-US" sz="2000" dirty="0" smtClean="0">
              <a:solidFill>
                <a:srgbClr val="000000"/>
              </a:solidFill>
              <a:latin typeface="Calisto MT"/>
              <a:ea typeface="+mn-ea"/>
              <a:cs typeface="+mn-cs"/>
            </a:endParaRPr>
          </a:p>
          <a:p>
            <a:pPr defTabSz="457200" fontAlgn="auto">
              <a:spcBef>
                <a:spcPts val="0"/>
              </a:spcBef>
              <a:spcAft>
                <a:spcPts val="0"/>
              </a:spcAft>
            </a:pPr>
            <a:endParaRPr lang="en-US" sz="2000" dirty="0">
              <a:solidFill>
                <a:srgbClr val="000000"/>
              </a:solidFill>
              <a:latin typeface="Calisto MT"/>
              <a:ea typeface="+mn-ea"/>
              <a:cs typeface="+mn-cs"/>
            </a:endParaRPr>
          </a:p>
        </p:txBody>
      </p:sp>
      <p:pic>
        <p:nvPicPr>
          <p:cNvPr id="8" name="Picture 7" descr="Screen Shot 2015-04-22 at 8.40.34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9600" y="2259590"/>
            <a:ext cx="2832100" cy="3517137"/>
          </a:xfrm>
          <a:prstGeom prst="rect">
            <a:avLst/>
          </a:prstGeom>
        </p:spPr>
      </p:pic>
      <p:sp>
        <p:nvSpPr>
          <p:cNvPr id="9" name="Rectangle 8"/>
          <p:cNvSpPr/>
          <p:nvPr/>
        </p:nvSpPr>
        <p:spPr>
          <a:xfrm>
            <a:off x="533400" y="5791200"/>
            <a:ext cx="3048000" cy="1046440"/>
          </a:xfrm>
          <a:prstGeom prst="rect">
            <a:avLst/>
          </a:prstGeom>
        </p:spPr>
        <p:txBody>
          <a:bodyPr wrap="square">
            <a:spAutoFit/>
          </a:bodyPr>
          <a:lstStyle/>
          <a:p>
            <a:pPr defTabSz="457200" fontAlgn="auto">
              <a:spcBef>
                <a:spcPts val="0"/>
              </a:spcBef>
              <a:spcAft>
                <a:spcPts val="0"/>
              </a:spcAft>
            </a:pPr>
            <a:r>
              <a:rPr lang="en-US" sz="1100" dirty="0" smtClean="0">
                <a:solidFill>
                  <a:srgbClr val="000000"/>
                </a:solidFill>
                <a:latin typeface="Calisto MT"/>
                <a:ea typeface="+mn-ea"/>
                <a:cs typeface="+mn-cs"/>
                <a:hlinkClick r:id="rId6"/>
              </a:rPr>
              <a:t>http://www.phi.org/uploads/application/files/h7fjouo1i38v3tu427p9s9kcmhs3oxsi7tsg1fovh3yesd5hxu.pdf</a:t>
            </a:r>
            <a:endParaRPr lang="en-US" sz="1100" dirty="0" smtClean="0">
              <a:solidFill>
                <a:srgbClr val="000000"/>
              </a:solidFill>
              <a:latin typeface="Calisto MT"/>
              <a:ea typeface="+mn-ea"/>
              <a:cs typeface="+mn-cs"/>
            </a:endParaRPr>
          </a:p>
          <a:p>
            <a:pPr defTabSz="457200" fontAlgn="auto">
              <a:spcBef>
                <a:spcPts val="0"/>
              </a:spcBef>
              <a:spcAft>
                <a:spcPts val="0"/>
              </a:spcAft>
            </a:pPr>
            <a:endParaRPr lang="en-US" sz="1800" dirty="0">
              <a:solidFill>
                <a:srgbClr val="000000"/>
              </a:solidFill>
              <a:latin typeface="Calisto MT"/>
              <a:ea typeface="+mn-ea"/>
              <a:cs typeface="+mn-cs"/>
            </a:endParaRPr>
          </a:p>
        </p:txBody>
      </p:sp>
      <p:pic>
        <p:nvPicPr>
          <p:cNvPr id="10" name="Picture 9" descr="Screen Shot 2016-10-23 at 10.02.45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3000" y="2006600"/>
            <a:ext cx="3181982" cy="4089126"/>
          </a:xfrm>
          <a:prstGeom prst="rect">
            <a:avLst/>
          </a:prstGeom>
        </p:spPr>
      </p:pic>
      <p:sp>
        <p:nvSpPr>
          <p:cNvPr id="11" name="Rectangle 10"/>
          <p:cNvSpPr/>
          <p:nvPr/>
        </p:nvSpPr>
        <p:spPr>
          <a:xfrm>
            <a:off x="5245100" y="6000462"/>
            <a:ext cx="2959100" cy="877163"/>
          </a:xfrm>
          <a:prstGeom prst="rect">
            <a:avLst/>
          </a:prstGeom>
        </p:spPr>
        <p:txBody>
          <a:bodyPr wrap="square">
            <a:spAutoFit/>
          </a:bodyPr>
          <a:lstStyle/>
          <a:p>
            <a:pPr defTabSz="457200" fontAlgn="auto">
              <a:spcBef>
                <a:spcPts val="0"/>
              </a:spcBef>
              <a:spcAft>
                <a:spcPts val="0"/>
              </a:spcAft>
            </a:pPr>
            <a:r>
              <a:rPr lang="en-US" sz="1100" dirty="0">
                <a:solidFill>
                  <a:srgbClr val="000000"/>
                </a:solidFill>
                <a:latin typeface="Calisto MT"/>
                <a:ea typeface="+mn-ea"/>
                <a:cs typeface="+mn-cs"/>
                <a:hlinkClick r:id="rId8"/>
              </a:rPr>
              <a:t>http://climatehealthconnect.org/resources/physicians-guide-climate-change-health-equity</a:t>
            </a:r>
            <a:r>
              <a:rPr lang="en-US" sz="1100" dirty="0" smtClean="0">
                <a:solidFill>
                  <a:srgbClr val="000000"/>
                </a:solidFill>
                <a:latin typeface="Calisto MT"/>
                <a:ea typeface="+mn-ea"/>
                <a:cs typeface="+mn-cs"/>
                <a:hlinkClick r:id="rId8"/>
              </a:rPr>
              <a:t>/</a:t>
            </a:r>
            <a:endParaRPr lang="en-US" sz="1100" dirty="0" smtClean="0">
              <a:solidFill>
                <a:srgbClr val="000000"/>
              </a:solidFill>
              <a:latin typeface="Calisto MT"/>
              <a:ea typeface="+mn-ea"/>
              <a:cs typeface="+mn-cs"/>
            </a:endParaRPr>
          </a:p>
          <a:p>
            <a:pPr defTabSz="457200" fontAlgn="auto">
              <a:spcBef>
                <a:spcPts val="0"/>
              </a:spcBef>
              <a:spcAft>
                <a:spcPts val="0"/>
              </a:spcAft>
            </a:pPr>
            <a:endParaRPr lang="en-US" sz="1800" dirty="0">
              <a:solidFill>
                <a:srgbClr val="000000"/>
              </a:solidFill>
              <a:latin typeface="Calisto MT"/>
              <a:ea typeface="+mn-ea"/>
              <a:cs typeface="+mn-cs"/>
            </a:endParaRPr>
          </a:p>
        </p:txBody>
      </p:sp>
    </p:spTree>
    <p:extLst>
      <p:ext uri="{BB962C8B-B14F-4D97-AF65-F5344CB8AC3E}">
        <p14:creationId xmlns:p14="http://schemas.microsoft.com/office/powerpoint/2010/main" val="1768316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13788"/>
            <a:ext cx="7772400" cy="1447800"/>
          </a:xfrm>
        </p:spPr>
        <p:txBody>
          <a:bodyPr>
            <a:normAutofit fontScale="90000"/>
          </a:bodyPr>
          <a:lstStyle/>
          <a:p>
            <a:pPr algn="ctr"/>
            <a:r>
              <a:rPr lang="en-US" b="1" cap="small" dirty="0" smtClean="0"/>
              <a:t>Water, Public Health, and </a:t>
            </a:r>
            <a:br>
              <a:rPr lang="en-US" b="1" cap="small" dirty="0" smtClean="0"/>
            </a:br>
            <a:r>
              <a:rPr lang="en-US" b="1" cap="small" dirty="0" smtClean="0"/>
              <a:t>Climate Change</a:t>
            </a:r>
            <a:br>
              <a:rPr lang="en-US" b="1" cap="small" dirty="0" smtClean="0"/>
            </a:br>
            <a:r>
              <a:rPr lang="en-US" sz="4000" b="1" cap="small" dirty="0" smtClean="0"/>
              <a:t>Salt Lake City’s </a:t>
            </a:r>
            <a:r>
              <a:rPr lang="en-US" sz="4000" b="1" cap="small" dirty="0"/>
              <a:t>A</a:t>
            </a:r>
            <a:r>
              <a:rPr lang="en-US" sz="4000" b="1" cap="small" dirty="0" smtClean="0"/>
              <a:t>pproach</a:t>
            </a:r>
            <a:endParaRPr lang="en-US" sz="4000" b="1" cap="small" dirty="0"/>
          </a:p>
        </p:txBody>
      </p:sp>
      <p:pic>
        <p:nvPicPr>
          <p:cNvPr id="4" name="Picture 5" descr="LCMT2"/>
          <p:cNvPicPr>
            <a:picLocks noChangeAspect="1" noChangeArrowheads="1"/>
          </p:cNvPicPr>
          <p:nvPr/>
        </p:nvPicPr>
        <p:blipFill>
          <a:blip r:embed="rId3" cstate="print">
            <a:lum bright="6000" contrast="30000"/>
          </a:blip>
          <a:srcRect/>
          <a:stretch>
            <a:fillRect/>
          </a:stretch>
        </p:blipFill>
        <p:spPr bwMode="auto">
          <a:xfrm>
            <a:off x="925512" y="533400"/>
            <a:ext cx="7316788" cy="2082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descr="SLC Logo_ PU TBG.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7174" y="5677126"/>
            <a:ext cx="976826" cy="1180874"/>
          </a:xfrm>
          <a:prstGeom prst="rect">
            <a:avLst/>
          </a:prstGeom>
        </p:spPr>
      </p:pic>
      <p:sp>
        <p:nvSpPr>
          <p:cNvPr id="3" name="TextBox 2"/>
          <p:cNvSpPr txBox="1"/>
          <p:nvPr/>
        </p:nvSpPr>
        <p:spPr>
          <a:xfrm>
            <a:off x="925512" y="5677126"/>
            <a:ext cx="6966218" cy="1077218"/>
          </a:xfrm>
          <a:prstGeom prst="rect">
            <a:avLst/>
          </a:prstGeom>
          <a:noFill/>
        </p:spPr>
        <p:txBody>
          <a:bodyPr wrap="square" rtlCol="0">
            <a:spAutoFit/>
          </a:bodyPr>
          <a:lstStyle/>
          <a:p>
            <a:pPr algn="ctr" defTabSz="457200" fontAlgn="auto">
              <a:spcBef>
                <a:spcPts val="0"/>
              </a:spcBef>
              <a:spcAft>
                <a:spcPts val="0"/>
              </a:spcAft>
            </a:pPr>
            <a:r>
              <a:rPr lang="en-US" sz="1600" dirty="0" smtClean="0">
                <a:solidFill>
                  <a:prstClr val="black"/>
                </a:solidFill>
                <a:latin typeface="Calibri"/>
                <a:ea typeface="+mn-ea"/>
                <a:cs typeface="+mn-cs"/>
              </a:rPr>
              <a:t>Laura Briefer</a:t>
            </a:r>
          </a:p>
          <a:p>
            <a:pPr algn="ctr" defTabSz="457200" fontAlgn="auto">
              <a:spcBef>
                <a:spcPts val="0"/>
              </a:spcBef>
              <a:spcAft>
                <a:spcPts val="0"/>
              </a:spcAft>
            </a:pPr>
            <a:r>
              <a:rPr lang="en-US" sz="1600" dirty="0" smtClean="0">
                <a:solidFill>
                  <a:prstClr val="black"/>
                </a:solidFill>
                <a:latin typeface="Calibri"/>
                <a:ea typeface="+mn-ea"/>
                <a:cs typeface="+mn-cs"/>
              </a:rPr>
              <a:t>Director, Salt Lake City Department of Public Utilities</a:t>
            </a:r>
          </a:p>
          <a:p>
            <a:pPr algn="ctr" defTabSz="457200" fontAlgn="auto">
              <a:spcBef>
                <a:spcPts val="0"/>
              </a:spcBef>
              <a:spcAft>
                <a:spcPts val="0"/>
              </a:spcAft>
            </a:pPr>
            <a:r>
              <a:rPr lang="en-US" sz="1600" i="1" dirty="0" smtClean="0">
                <a:solidFill>
                  <a:prstClr val="black"/>
                </a:solidFill>
                <a:latin typeface="Calibri"/>
                <a:ea typeface="+mn-ea"/>
                <a:cs typeface="+mn-cs"/>
              </a:rPr>
              <a:t>							</a:t>
            </a:r>
          </a:p>
          <a:p>
            <a:pPr algn="ctr" defTabSz="457200" fontAlgn="auto">
              <a:spcBef>
                <a:spcPts val="0"/>
              </a:spcBef>
              <a:spcAft>
                <a:spcPts val="0"/>
              </a:spcAft>
            </a:pPr>
            <a:r>
              <a:rPr lang="en-US" sz="1600" i="1" dirty="0" smtClean="0">
                <a:solidFill>
                  <a:prstClr val="black"/>
                </a:solidFill>
                <a:latin typeface="Calibri"/>
                <a:ea typeface="+mn-ea"/>
                <a:cs typeface="+mn-cs"/>
              </a:rPr>
              <a:t>October 26, 2016</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Salt Lake City Department of </a:t>
            </a:r>
            <a:br>
              <a:rPr lang="en-US" dirty="0" smtClean="0"/>
            </a:br>
            <a:r>
              <a:rPr lang="en-US" dirty="0" smtClean="0"/>
              <a:t>Public Utilities</a:t>
            </a:r>
            <a:endParaRPr lang="en-US" dirty="0"/>
          </a:p>
        </p:txBody>
      </p:sp>
      <p:sp>
        <p:nvSpPr>
          <p:cNvPr id="3" name="Content Placeholder 2"/>
          <p:cNvSpPr>
            <a:spLocks noGrp="1"/>
          </p:cNvSpPr>
          <p:nvPr>
            <p:ph sz="half" idx="1"/>
          </p:nvPr>
        </p:nvSpPr>
        <p:spPr/>
        <p:txBody>
          <a:bodyPr/>
          <a:lstStyle/>
          <a:p>
            <a:r>
              <a:rPr lang="en-US" dirty="0" smtClean="0"/>
              <a:t>Public water supplier to 350,000 people</a:t>
            </a:r>
          </a:p>
          <a:p>
            <a:r>
              <a:rPr lang="en-US" dirty="0" err="1" smtClean="0"/>
              <a:t>Stormwater</a:t>
            </a:r>
            <a:r>
              <a:rPr lang="en-US" dirty="0" smtClean="0"/>
              <a:t> and sewer service to 190,000 people</a:t>
            </a:r>
          </a:p>
          <a:p>
            <a:pPr>
              <a:buNone/>
            </a:pPr>
            <a:endParaRPr lang="en-US" dirty="0" smtClean="0"/>
          </a:p>
          <a:p>
            <a:endParaRPr lang="en-US" dirty="0"/>
          </a:p>
        </p:txBody>
      </p:sp>
      <p:pic>
        <p:nvPicPr>
          <p:cNvPr id="5" name="Picture 2" descr="C:\Users\SJ8136\Desktop\Westminster presentation\water_dist_presentation.jpg"/>
          <p:cNvPicPr>
            <a:picLocks noGrp="1" noChangeAspect="1" noChangeArrowheads="1"/>
          </p:cNvPicPr>
          <p:nvPr>
            <p:ph sz="half" idx="2"/>
          </p:nvPr>
        </p:nvPicPr>
        <p:blipFill>
          <a:blip r:embed="rId3" cstate="print"/>
          <a:srcRect/>
          <a:stretch>
            <a:fillRect/>
          </a:stretch>
        </p:blipFill>
        <p:spPr bwMode="auto">
          <a:xfrm>
            <a:off x="4918832" y="1600200"/>
            <a:ext cx="3497335" cy="452596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Salt Lake City’s Current Water Sources</a:t>
            </a:r>
            <a:endParaRPr lang="en-US" dirty="0"/>
          </a:p>
        </p:txBody>
      </p:sp>
      <p:sp>
        <p:nvSpPr>
          <p:cNvPr id="3" name="Content Placeholder 2"/>
          <p:cNvSpPr>
            <a:spLocks noGrp="1"/>
          </p:cNvSpPr>
          <p:nvPr>
            <p:ph sz="half" idx="1"/>
          </p:nvPr>
        </p:nvSpPr>
        <p:spPr/>
        <p:txBody>
          <a:bodyPr/>
          <a:lstStyle/>
          <a:p>
            <a:r>
              <a:rPr lang="en-US" dirty="0" smtClean="0"/>
              <a:t>Streams</a:t>
            </a:r>
          </a:p>
          <a:p>
            <a:r>
              <a:rPr lang="en-US" dirty="0" smtClean="0"/>
              <a:t>Reservoirs</a:t>
            </a:r>
          </a:p>
          <a:p>
            <a:r>
              <a:rPr lang="en-US" dirty="0" smtClean="0"/>
              <a:t>Groundwater</a:t>
            </a:r>
          </a:p>
        </p:txBody>
      </p:sp>
      <p:graphicFrame>
        <p:nvGraphicFramePr>
          <p:cNvPr id="5" name="Content Placeholder 4"/>
          <p:cNvGraphicFramePr>
            <a:graphicFrameLocks noGrp="1"/>
          </p:cNvGraphicFramePr>
          <p:nvPr>
            <p:ph sz="half" idx="2"/>
          </p:nvPr>
        </p:nvGraphicFramePr>
        <p:xfrm>
          <a:off x="4648200" y="1600200"/>
          <a:ext cx="4038600" cy="45259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Intersection of Water, Climate, and Public Health</a:t>
            </a:r>
            <a:endParaRPr lang="en-US" dirty="0"/>
          </a:p>
        </p:txBody>
      </p:sp>
      <p:sp>
        <p:nvSpPr>
          <p:cNvPr id="3" name="Content Placeholder 2"/>
          <p:cNvSpPr>
            <a:spLocks noGrp="1"/>
          </p:cNvSpPr>
          <p:nvPr>
            <p:ph sz="half" idx="1"/>
          </p:nvPr>
        </p:nvSpPr>
        <p:spPr>
          <a:xfrm>
            <a:off x="457200" y="2078965"/>
            <a:ext cx="2984740" cy="3598161"/>
          </a:xfrm>
        </p:spPr>
        <p:txBody>
          <a:bodyPr>
            <a:normAutofit/>
          </a:bodyPr>
          <a:lstStyle/>
          <a:p>
            <a:pPr>
              <a:spcAft>
                <a:spcPts val="600"/>
              </a:spcAft>
            </a:pPr>
            <a:r>
              <a:rPr lang="en-US" dirty="0" smtClean="0"/>
              <a:t>Clean water</a:t>
            </a:r>
          </a:p>
          <a:p>
            <a:pPr>
              <a:spcAft>
                <a:spcPts val="600"/>
              </a:spcAft>
            </a:pPr>
            <a:r>
              <a:rPr lang="en-US" dirty="0" smtClean="0"/>
              <a:t>Water availability</a:t>
            </a:r>
          </a:p>
          <a:p>
            <a:pPr>
              <a:spcAft>
                <a:spcPts val="600"/>
              </a:spcAft>
            </a:pPr>
            <a:r>
              <a:rPr lang="en-US" dirty="0" smtClean="0"/>
              <a:t>Current and future generations</a:t>
            </a:r>
          </a:p>
          <a:p>
            <a:endParaRPr lang="en-US" dirty="0" smtClean="0"/>
          </a:p>
          <a:p>
            <a:endParaRPr lang="en-US" dirty="0" smtClean="0"/>
          </a:p>
          <a:p>
            <a:endParaRPr lang="en-US" dirty="0"/>
          </a:p>
        </p:txBody>
      </p:sp>
      <p:pic>
        <p:nvPicPr>
          <p:cNvPr id="6" name="Content Placeholder 5" descr="salt-lake-city-city-guide-ga-1c.jpg"/>
          <p:cNvPicPr>
            <a:picLocks noGrp="1" noChangeAspect="1"/>
          </p:cNvPicPr>
          <p:nvPr>
            <p:ph sz="half" idx="2"/>
          </p:nvPr>
        </p:nvPicPr>
        <p:blipFill>
          <a:blip r:embed="rId3" cstate="print"/>
          <a:stretch>
            <a:fillRect/>
          </a:stretch>
        </p:blipFill>
        <p:spPr>
          <a:xfrm>
            <a:off x="4347106" y="2320119"/>
            <a:ext cx="4149194" cy="27592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Autofit/>
          </a:bodyPr>
          <a:lstStyle/>
          <a:p>
            <a:r>
              <a:rPr lang="en-US" sz="3200" dirty="0" smtClean="0"/>
              <a:t>Climate Change Vulnerabilities for </a:t>
            </a:r>
            <a:br>
              <a:rPr lang="en-US" sz="3200" dirty="0" smtClean="0"/>
            </a:br>
            <a:r>
              <a:rPr lang="en-US" sz="3200" dirty="0" smtClean="0"/>
              <a:t>Salt Lake City’s Water Resources</a:t>
            </a:r>
            <a:endParaRPr lang="en-US" sz="3200" dirty="0"/>
          </a:p>
        </p:txBody>
      </p:sp>
      <p:sp>
        <p:nvSpPr>
          <p:cNvPr id="9" name="Content Placeholder 8"/>
          <p:cNvSpPr>
            <a:spLocks noGrp="1"/>
          </p:cNvSpPr>
          <p:nvPr>
            <p:ph sz="half" idx="2"/>
          </p:nvPr>
        </p:nvSpPr>
        <p:spPr/>
        <p:txBody>
          <a:bodyPr>
            <a:normAutofit fontScale="85000" lnSpcReduction="10000"/>
          </a:bodyPr>
          <a:lstStyle/>
          <a:p>
            <a:endParaRPr lang="en-US" dirty="0" smtClean="0"/>
          </a:p>
          <a:p>
            <a:r>
              <a:rPr lang="en-US" dirty="0" smtClean="0"/>
              <a:t>Precipitation change or uncertainty</a:t>
            </a:r>
          </a:p>
          <a:p>
            <a:r>
              <a:rPr lang="en-US" dirty="0" smtClean="0"/>
              <a:t>Snowpack decrease</a:t>
            </a:r>
          </a:p>
          <a:p>
            <a:r>
              <a:rPr lang="en-US" dirty="0" smtClean="0"/>
              <a:t>Earlier runoff timing</a:t>
            </a:r>
          </a:p>
          <a:p>
            <a:r>
              <a:rPr lang="en-US" dirty="0" smtClean="0"/>
              <a:t>Decrease in water quantity</a:t>
            </a:r>
          </a:p>
          <a:p>
            <a:r>
              <a:rPr lang="en-US" dirty="0" smtClean="0"/>
              <a:t>Increase in water demand</a:t>
            </a:r>
          </a:p>
          <a:p>
            <a:r>
              <a:rPr lang="en-US" dirty="0" smtClean="0"/>
              <a:t>Water quality degradation</a:t>
            </a:r>
          </a:p>
          <a:p>
            <a:r>
              <a:rPr lang="en-US" dirty="0" smtClean="0"/>
              <a:t>Drought intensification</a:t>
            </a:r>
          </a:p>
          <a:p>
            <a:r>
              <a:rPr lang="en-US" dirty="0" smtClean="0"/>
              <a:t>Catastrophic fire </a:t>
            </a:r>
          </a:p>
        </p:txBody>
      </p:sp>
      <p:pic>
        <p:nvPicPr>
          <p:cNvPr id="1026" name="Picture 2" descr="C:\Users\BL7198\AppData\Local\Microsoft\Windows\Temporary Internet Files\Content.Outlook\XV9EDQAW\091001~2 (2).jpg"/>
          <p:cNvPicPr>
            <a:picLocks noGrp="1" noChangeAspect="1" noChangeArrowheads="1"/>
          </p:cNvPicPr>
          <p:nvPr>
            <p:ph sz="half" idx="1"/>
          </p:nvPr>
        </p:nvPicPr>
        <p:blipFill>
          <a:blip r:embed="rId3" cstate="print"/>
          <a:srcRect/>
          <a:stretch>
            <a:fillRect/>
          </a:stretch>
        </p:blipFill>
        <p:spPr bwMode="auto">
          <a:xfrm>
            <a:off x="228600" y="2057400"/>
            <a:ext cx="4239699" cy="2819400"/>
          </a:xfrm>
          <a:prstGeom prst="rect">
            <a:avLst/>
          </a:prstGeom>
          <a:ln>
            <a:noFill/>
          </a:ln>
          <a:effectLst>
            <a:softEdge rad="112500"/>
          </a:effectLst>
        </p:spPr>
      </p:pic>
    </p:spTree>
    <p:extLst>
      <p:ext uri="{BB962C8B-B14F-4D97-AF65-F5344CB8AC3E}">
        <p14:creationId xmlns:p14="http://schemas.microsoft.com/office/powerpoint/2010/main" val="240053887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Adaptation Strategy #1:</a:t>
            </a:r>
            <a:br>
              <a:rPr lang="en-US" dirty="0" smtClean="0"/>
            </a:br>
            <a:r>
              <a:rPr lang="en-US" dirty="0" smtClean="0"/>
              <a:t>Enhance Water Quality Protection</a:t>
            </a:r>
            <a:endParaRPr lang="en-US" dirty="0"/>
          </a:p>
        </p:txBody>
      </p:sp>
      <p:sp>
        <p:nvSpPr>
          <p:cNvPr id="4" name="Content Placeholder 3"/>
          <p:cNvSpPr>
            <a:spLocks noGrp="1"/>
          </p:cNvSpPr>
          <p:nvPr>
            <p:ph sz="half" idx="2"/>
          </p:nvPr>
        </p:nvSpPr>
        <p:spPr/>
        <p:txBody>
          <a:bodyPr/>
          <a:lstStyle/>
          <a:p>
            <a:r>
              <a:rPr lang="en-US" dirty="0" smtClean="0"/>
              <a:t>Use a “multi-barrier” approach </a:t>
            </a:r>
            <a:r>
              <a:rPr lang="en-US" dirty="0"/>
              <a:t>for protecting water from pollution</a:t>
            </a:r>
          </a:p>
          <a:p>
            <a:pPr marL="914400" lvl="1" indent="-514350">
              <a:buFont typeface="+mj-lt"/>
              <a:buAutoNum type="arabicPeriod"/>
            </a:pPr>
            <a:r>
              <a:rPr lang="en-US" dirty="0" smtClean="0"/>
              <a:t>Headwaters protection and management</a:t>
            </a:r>
          </a:p>
          <a:p>
            <a:pPr marL="914400" lvl="1" indent="-514350">
              <a:buFont typeface="+mj-lt"/>
              <a:buAutoNum type="arabicPeriod"/>
            </a:pPr>
            <a:r>
              <a:rPr lang="en-US" dirty="0" smtClean="0"/>
              <a:t>Water treatment process</a:t>
            </a:r>
          </a:p>
          <a:p>
            <a:pPr marL="914400" lvl="1" indent="-514350">
              <a:buFont typeface="+mj-lt"/>
              <a:buAutoNum type="arabicPeriod"/>
            </a:pPr>
            <a:r>
              <a:rPr lang="en-US" dirty="0" smtClean="0"/>
              <a:t>Distribution system</a:t>
            </a:r>
          </a:p>
          <a:p>
            <a:pPr marL="914400" lvl="1" indent="-514350">
              <a:buFont typeface="+mj-lt"/>
              <a:buAutoNum type="arabicPeriod"/>
            </a:pPr>
            <a:r>
              <a:rPr lang="en-US" dirty="0" smtClean="0"/>
              <a:t>Water quality monitoring</a:t>
            </a:r>
          </a:p>
          <a:p>
            <a:endParaRPr lang="en-US" dirty="0" smtClean="0"/>
          </a:p>
          <a:p>
            <a:endParaRPr lang="en-US" dirty="0" smtClean="0"/>
          </a:p>
          <a:p>
            <a:endParaRPr lang="en-US" dirty="0" smtClean="0"/>
          </a:p>
          <a:p>
            <a:endParaRPr lang="en-US" dirty="0" smtClean="0"/>
          </a:p>
          <a:p>
            <a:pPr lvl="1"/>
            <a:endParaRPr lang="en-US" dirty="0" smtClean="0"/>
          </a:p>
          <a:p>
            <a:pPr lvl="1">
              <a:buNone/>
            </a:pPr>
            <a:endParaRPr lang="en-US" dirty="0"/>
          </a:p>
        </p:txBody>
      </p:sp>
      <p:pic>
        <p:nvPicPr>
          <p:cNvPr id="6" name="Picture 2" descr="http://www.sltrib.com/csp/mediapool/sites/dt.common.streams.StreamServer.cls?STREAMOID=qVsMqjxg3jFcrx$ryRMK$s$daE2N3K4ZzOUsqbU5sYt7$zYrzyENkrXTtmdbfl7KWCsjLu883Ygn4B49Lvm9bPe2QeMKQdVeZmXF$9l$4uCZ8QDXhaHEp3rvzXRJFdy0KqPHLoMevcTLo3h8xh70Y6N_U_CryOsw6FTOdKL_jpQ-&amp;CONTENTTYPE=image/jpeg"/>
          <p:cNvPicPr>
            <a:picLocks noGrp="1" noChangeAspect="1" noChangeArrowheads="1"/>
          </p:cNvPicPr>
          <p:nvPr>
            <p:ph sz="half" idx="1"/>
          </p:nvPr>
        </p:nvPicPr>
        <p:blipFill>
          <a:blip r:embed="rId3"/>
          <a:srcRect/>
          <a:stretch>
            <a:fillRect/>
          </a:stretch>
        </p:blipFill>
        <p:spPr bwMode="auto">
          <a:xfrm>
            <a:off x="661500" y="2655681"/>
            <a:ext cx="3630000" cy="2415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3587750" y="3073400"/>
            <a:ext cx="7554913" cy="773113"/>
          </a:xfrm>
        </p:spPr>
        <p:txBody>
          <a:bodyPr rtlCol="0">
            <a:normAutofit fontScale="90000"/>
          </a:bodyPr>
          <a:lstStyle/>
          <a:p>
            <a:pPr eaLnBrk="1" fontAlgn="auto" hangingPunct="1">
              <a:spcAft>
                <a:spcPts val="0"/>
              </a:spcAft>
              <a:defRPr/>
            </a:pPr>
            <a:r>
              <a:rPr lang="en-US" dirty="0" smtClean="0"/>
              <a:t>AGENDA</a:t>
            </a:r>
            <a:endParaRPr lang="en-US" dirty="0"/>
          </a:p>
        </p:txBody>
      </p:sp>
      <p:sp>
        <p:nvSpPr>
          <p:cNvPr id="18434" name="Content Placeholder 2"/>
          <p:cNvSpPr>
            <a:spLocks noGrp="1"/>
          </p:cNvSpPr>
          <p:nvPr>
            <p:ph idx="11"/>
          </p:nvPr>
        </p:nvSpPr>
        <p:spPr>
          <a:xfrm>
            <a:off x="4994275" y="1646238"/>
            <a:ext cx="3648075" cy="447675"/>
          </a:xfrm>
        </p:spPr>
        <p:txBody>
          <a:bodyPr/>
          <a:lstStyle/>
          <a:p>
            <a:pPr eaLnBrk="1" hangingPunct="1">
              <a:lnSpc>
                <a:spcPct val="100000"/>
              </a:lnSpc>
            </a:pPr>
            <a:r>
              <a:rPr lang="en-US">
                <a:ea typeface="ＭＳ Ｐゴシック" charset="0"/>
              </a:rPr>
              <a:t>Introduction - Carpe Diem West &amp; Water is Life </a:t>
            </a:r>
            <a:r>
              <a:rPr lang="en-US" sz="1700">
                <a:solidFill>
                  <a:schemeClr val="accent1"/>
                </a:solidFill>
                <a:ea typeface="ＭＳ Ｐゴシック" charset="0"/>
              </a:rPr>
              <a:t>Kimery Wiltshire</a:t>
            </a:r>
          </a:p>
        </p:txBody>
      </p:sp>
      <p:sp>
        <p:nvSpPr>
          <p:cNvPr id="18435" name="Content Placeholder 3"/>
          <p:cNvSpPr>
            <a:spLocks noGrp="1"/>
          </p:cNvSpPr>
          <p:nvPr>
            <p:ph idx="13"/>
          </p:nvPr>
        </p:nvSpPr>
        <p:spPr>
          <a:xfrm>
            <a:off x="4768850" y="2420938"/>
            <a:ext cx="4203700" cy="576262"/>
          </a:xfrm>
        </p:spPr>
        <p:txBody>
          <a:bodyPr/>
          <a:lstStyle/>
          <a:p>
            <a:pPr eaLnBrk="1" hangingPunct="1">
              <a:lnSpc>
                <a:spcPct val="100000"/>
              </a:lnSpc>
            </a:pPr>
            <a:r>
              <a:rPr lang="en-US" dirty="0">
                <a:ea typeface="ＭＳ Ｐゴシック" charset="0"/>
              </a:rPr>
              <a:t>Health Impacts – Western Water and Climate Change </a:t>
            </a:r>
            <a:r>
              <a:rPr lang="en-US" sz="1700" dirty="0">
                <a:solidFill>
                  <a:srgbClr val="00A6DE"/>
                </a:solidFill>
                <a:ea typeface="ＭＳ Ｐゴシック" charset="0"/>
              </a:rPr>
              <a:t>Dr. Linda Rudolph</a:t>
            </a:r>
          </a:p>
        </p:txBody>
      </p:sp>
      <p:sp>
        <p:nvSpPr>
          <p:cNvPr id="18436" name="Content Placeholder 4"/>
          <p:cNvSpPr>
            <a:spLocks noGrp="1"/>
          </p:cNvSpPr>
          <p:nvPr>
            <p:ph idx="15"/>
          </p:nvPr>
        </p:nvSpPr>
        <p:spPr>
          <a:xfrm>
            <a:off x="4538663" y="3279775"/>
            <a:ext cx="3948112" cy="447675"/>
          </a:xfrm>
        </p:spPr>
        <p:txBody>
          <a:bodyPr/>
          <a:lstStyle/>
          <a:p>
            <a:pPr eaLnBrk="1" hangingPunct="1">
              <a:lnSpc>
                <a:spcPct val="100000"/>
              </a:lnSpc>
            </a:pPr>
            <a:r>
              <a:rPr lang="en-US">
                <a:ea typeface="ＭＳ Ｐゴシック" charset="0"/>
              </a:rPr>
              <a:t>Salt Lake City – Vulnerabilities and the Unexpected </a:t>
            </a:r>
            <a:r>
              <a:rPr lang="en-US" sz="1700">
                <a:solidFill>
                  <a:srgbClr val="00A6DE"/>
                </a:solidFill>
                <a:ea typeface="ＭＳ Ｐゴシック" charset="0"/>
              </a:rPr>
              <a:t>Laura Briefer</a:t>
            </a:r>
          </a:p>
        </p:txBody>
      </p:sp>
      <p:sp>
        <p:nvSpPr>
          <p:cNvPr id="18437" name="Content Placeholder 5"/>
          <p:cNvSpPr>
            <a:spLocks noGrp="1"/>
          </p:cNvSpPr>
          <p:nvPr>
            <p:ph idx="17"/>
          </p:nvPr>
        </p:nvSpPr>
        <p:spPr>
          <a:xfrm>
            <a:off x="4329113" y="3752850"/>
            <a:ext cx="3467100" cy="447675"/>
          </a:xfrm>
        </p:spPr>
        <p:txBody>
          <a:bodyPr/>
          <a:lstStyle/>
          <a:p>
            <a:pPr eaLnBrk="1" hangingPunct="1"/>
            <a:r>
              <a:rPr lang="en-US">
                <a:ea typeface="ＭＳ Ｐゴシック" charset="0"/>
              </a:rPr>
              <a:t>Participant Poll</a:t>
            </a:r>
          </a:p>
        </p:txBody>
      </p:sp>
      <p:sp>
        <p:nvSpPr>
          <p:cNvPr id="18438" name="Content Placeholder 6"/>
          <p:cNvSpPr>
            <a:spLocks noGrp="1"/>
          </p:cNvSpPr>
          <p:nvPr>
            <p:ph idx="19"/>
          </p:nvPr>
        </p:nvSpPr>
        <p:spPr>
          <a:xfrm>
            <a:off x="4106863" y="4224338"/>
            <a:ext cx="3467100" cy="446087"/>
          </a:xfrm>
        </p:spPr>
        <p:txBody>
          <a:bodyPr/>
          <a:lstStyle/>
          <a:p>
            <a:pPr eaLnBrk="1" hangingPunct="1"/>
            <a:r>
              <a:rPr lang="en-US">
                <a:ea typeface="ＭＳ Ｐゴシック" charset="0"/>
              </a:rPr>
              <a:t>Q&amp;A </a:t>
            </a:r>
            <a:r>
              <a:rPr lang="en-US" sz="1700">
                <a:solidFill>
                  <a:srgbClr val="00A6DE"/>
                </a:solidFill>
                <a:ea typeface="ＭＳ Ｐゴシック" charset="0"/>
              </a:rPr>
              <a:t>Dr. Tracy Delaney</a:t>
            </a:r>
          </a:p>
        </p:txBody>
      </p:sp>
      <p:sp>
        <p:nvSpPr>
          <p:cNvPr id="18439" name="Content Placeholder 7"/>
          <p:cNvSpPr>
            <a:spLocks noGrp="1"/>
          </p:cNvSpPr>
          <p:nvPr>
            <p:ph idx="21"/>
          </p:nvPr>
        </p:nvSpPr>
        <p:spPr>
          <a:xfrm>
            <a:off x="3757613" y="4732338"/>
            <a:ext cx="3467100" cy="447675"/>
          </a:xfrm>
        </p:spPr>
        <p:txBody>
          <a:bodyPr/>
          <a:lstStyle/>
          <a:p>
            <a:pPr eaLnBrk="1" hangingPunct="1"/>
            <a:r>
              <a:rPr lang="en-US" dirty="0" smtClean="0">
                <a:ea typeface="ＭＳ Ｐゴシック" charset="0"/>
              </a:rPr>
              <a:t>Where do we go from here? </a:t>
            </a:r>
            <a:endParaRPr lang="en-US" dirty="0">
              <a:ea typeface="ＭＳ Ｐゴシック" charset="0"/>
            </a:endParaRPr>
          </a:p>
        </p:txBody>
      </p:sp>
      <p:sp>
        <p:nvSpPr>
          <p:cNvPr id="18440" name="Content Placeholder 8"/>
          <p:cNvSpPr>
            <a:spLocks noGrp="1"/>
          </p:cNvSpPr>
          <p:nvPr>
            <p:ph idx="22"/>
          </p:nvPr>
        </p:nvSpPr>
        <p:spPr>
          <a:xfrm>
            <a:off x="2898775" y="1630363"/>
            <a:ext cx="673100" cy="447675"/>
          </a:xfrm>
        </p:spPr>
        <p:txBody>
          <a:bodyPr/>
          <a:lstStyle/>
          <a:p>
            <a:pPr eaLnBrk="1" hangingPunct="1">
              <a:buFontTx/>
              <a:buNone/>
            </a:pPr>
            <a:r>
              <a:rPr lang="en-US">
                <a:ea typeface="ＭＳ Ｐゴシック" charset="0"/>
              </a:rPr>
              <a:t>1</a:t>
            </a:r>
          </a:p>
        </p:txBody>
      </p:sp>
      <p:sp>
        <p:nvSpPr>
          <p:cNvPr id="18441" name="Content Placeholder 9"/>
          <p:cNvSpPr>
            <a:spLocks noGrp="1"/>
          </p:cNvSpPr>
          <p:nvPr>
            <p:ph idx="23"/>
          </p:nvPr>
        </p:nvSpPr>
        <p:spPr>
          <a:xfrm>
            <a:off x="2651125" y="2308225"/>
            <a:ext cx="673100" cy="447675"/>
          </a:xfrm>
        </p:spPr>
        <p:txBody>
          <a:bodyPr/>
          <a:lstStyle/>
          <a:p>
            <a:pPr eaLnBrk="1" hangingPunct="1">
              <a:buFontTx/>
              <a:buNone/>
            </a:pPr>
            <a:r>
              <a:rPr lang="en-US">
                <a:ea typeface="ＭＳ Ｐゴシック" charset="0"/>
              </a:rPr>
              <a:t>2</a:t>
            </a:r>
          </a:p>
        </p:txBody>
      </p:sp>
      <p:sp>
        <p:nvSpPr>
          <p:cNvPr id="18442" name="Content Placeholder 10"/>
          <p:cNvSpPr>
            <a:spLocks noGrp="1"/>
          </p:cNvSpPr>
          <p:nvPr>
            <p:ph idx="24"/>
          </p:nvPr>
        </p:nvSpPr>
        <p:spPr>
          <a:xfrm>
            <a:off x="2397125" y="2976563"/>
            <a:ext cx="673100" cy="447675"/>
          </a:xfrm>
        </p:spPr>
        <p:txBody>
          <a:bodyPr/>
          <a:lstStyle/>
          <a:p>
            <a:pPr eaLnBrk="1" hangingPunct="1">
              <a:buFontTx/>
              <a:buNone/>
            </a:pPr>
            <a:r>
              <a:rPr lang="en-US">
                <a:ea typeface="ＭＳ Ｐゴシック" charset="0"/>
              </a:rPr>
              <a:t>3</a:t>
            </a:r>
          </a:p>
        </p:txBody>
      </p:sp>
      <p:sp>
        <p:nvSpPr>
          <p:cNvPr id="18443" name="Content Placeholder 11"/>
          <p:cNvSpPr>
            <a:spLocks noGrp="1"/>
          </p:cNvSpPr>
          <p:nvPr>
            <p:ph idx="25"/>
          </p:nvPr>
        </p:nvSpPr>
        <p:spPr>
          <a:xfrm>
            <a:off x="2060575" y="3611563"/>
            <a:ext cx="673100" cy="446087"/>
          </a:xfrm>
        </p:spPr>
        <p:txBody>
          <a:bodyPr/>
          <a:lstStyle/>
          <a:p>
            <a:pPr eaLnBrk="1" hangingPunct="1">
              <a:buFontTx/>
              <a:buNone/>
            </a:pPr>
            <a:r>
              <a:rPr lang="en-US">
                <a:ea typeface="ＭＳ Ｐゴシック" charset="0"/>
              </a:rPr>
              <a:t>4</a:t>
            </a:r>
          </a:p>
        </p:txBody>
      </p:sp>
      <p:sp>
        <p:nvSpPr>
          <p:cNvPr id="18444" name="Content Placeholder 12"/>
          <p:cNvSpPr>
            <a:spLocks noGrp="1"/>
          </p:cNvSpPr>
          <p:nvPr>
            <p:ph idx="26"/>
          </p:nvPr>
        </p:nvSpPr>
        <p:spPr>
          <a:xfrm>
            <a:off x="1774825" y="4183063"/>
            <a:ext cx="673100" cy="447675"/>
          </a:xfrm>
        </p:spPr>
        <p:txBody>
          <a:bodyPr/>
          <a:lstStyle/>
          <a:p>
            <a:pPr eaLnBrk="1" hangingPunct="1">
              <a:buFontTx/>
              <a:buNone/>
            </a:pPr>
            <a:r>
              <a:rPr lang="en-US">
                <a:ea typeface="ＭＳ Ｐゴシック" charset="0"/>
              </a:rPr>
              <a:t>5</a:t>
            </a:r>
          </a:p>
        </p:txBody>
      </p:sp>
      <p:sp>
        <p:nvSpPr>
          <p:cNvPr id="18445" name="Content Placeholder 13"/>
          <p:cNvSpPr>
            <a:spLocks noGrp="1"/>
          </p:cNvSpPr>
          <p:nvPr>
            <p:ph idx="27"/>
          </p:nvPr>
        </p:nvSpPr>
        <p:spPr>
          <a:xfrm>
            <a:off x="1560513" y="4778375"/>
            <a:ext cx="671512" cy="447675"/>
          </a:xfrm>
        </p:spPr>
        <p:txBody>
          <a:bodyPr/>
          <a:lstStyle/>
          <a:p>
            <a:pPr eaLnBrk="1" hangingPunct="1">
              <a:buFontTx/>
              <a:buNone/>
            </a:pPr>
            <a:r>
              <a:rPr lang="en-US">
                <a:ea typeface="ＭＳ Ｐゴシック" charset="0"/>
              </a:rPr>
              <a:t>6</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332"/>
            <a:ext cx="8454788" cy="1143000"/>
          </a:xfrm>
        </p:spPr>
        <p:txBody>
          <a:bodyPr>
            <a:noAutofit/>
          </a:bodyPr>
          <a:lstStyle/>
          <a:p>
            <a:r>
              <a:rPr lang="en-US" sz="3200" dirty="0" smtClean="0"/>
              <a:t>Salt Lake City’s Headwater Protection Model</a:t>
            </a:r>
            <a:endParaRPr lang="en-US" sz="3200" dirty="0"/>
          </a:p>
        </p:txBody>
      </p:sp>
      <p:graphicFrame>
        <p:nvGraphicFramePr>
          <p:cNvPr id="7" name="Content Placeholder 8"/>
          <p:cNvGraphicFramePr>
            <a:graphicFrameLocks/>
          </p:cNvGraphicFramePr>
          <p:nvPr/>
        </p:nvGraphicFramePr>
        <p:xfrm>
          <a:off x="1009931" y="1344304"/>
          <a:ext cx="7451681" cy="4935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Adaptation Strategy #2:</a:t>
            </a:r>
            <a:br>
              <a:rPr lang="en-US" dirty="0" smtClean="0"/>
            </a:br>
            <a:r>
              <a:rPr lang="en-US" dirty="0" smtClean="0"/>
              <a:t>Adaptive Water Supply Management</a:t>
            </a:r>
            <a:endParaRPr lang="en-US" dirty="0"/>
          </a:p>
        </p:txBody>
      </p:sp>
      <p:sp>
        <p:nvSpPr>
          <p:cNvPr id="4" name="Content Placeholder 3"/>
          <p:cNvSpPr>
            <a:spLocks noGrp="1"/>
          </p:cNvSpPr>
          <p:nvPr>
            <p:ph sz="half" idx="1"/>
          </p:nvPr>
        </p:nvSpPr>
        <p:spPr/>
        <p:txBody>
          <a:bodyPr/>
          <a:lstStyle/>
          <a:p>
            <a:r>
              <a:rPr lang="en-US" dirty="0" smtClean="0"/>
              <a:t>Know water vulnerabilities</a:t>
            </a:r>
          </a:p>
          <a:p>
            <a:r>
              <a:rPr lang="en-US" dirty="0"/>
              <a:t>Engage the </a:t>
            </a:r>
            <a:r>
              <a:rPr lang="en-US" dirty="0" smtClean="0"/>
              <a:t>public</a:t>
            </a:r>
          </a:p>
          <a:p>
            <a:r>
              <a:rPr lang="en-US" dirty="0" smtClean="0"/>
              <a:t>Account for uncertainties</a:t>
            </a:r>
          </a:p>
          <a:p>
            <a:r>
              <a:rPr lang="en-US" dirty="0" smtClean="0"/>
              <a:t>Plan for short and long term time horizons</a:t>
            </a:r>
            <a:endParaRPr lang="en-US" dirty="0"/>
          </a:p>
        </p:txBody>
      </p:sp>
      <p:pic>
        <p:nvPicPr>
          <p:cNvPr id="6" name="Picture 3"/>
          <p:cNvPicPr>
            <a:picLocks noGrp="1" noChangeAspect="1" noChangeArrowheads="1"/>
          </p:cNvPicPr>
          <p:nvPr>
            <p:ph sz="half" idx="2"/>
          </p:nvPr>
        </p:nvPicPr>
        <p:blipFill>
          <a:blip r:embed="rId3" cstate="print"/>
          <a:srcRect/>
          <a:stretch>
            <a:fillRect/>
          </a:stretch>
        </p:blipFill>
        <p:spPr bwMode="auto">
          <a:xfrm>
            <a:off x="4495800" y="1899458"/>
            <a:ext cx="4637101" cy="32698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Salt Lake City’s Adaptive Water Supply Management Model</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9050535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p:cNvSpPr>
            <a:spLocks noGrp="1"/>
          </p:cNvSpPr>
          <p:nvPr>
            <p:ph type="body" sz="half" idx="4294967295"/>
          </p:nvPr>
        </p:nvSpPr>
        <p:spPr>
          <a:xfrm>
            <a:off x="0" y="1435100"/>
            <a:ext cx="3008313" cy="4691063"/>
          </a:xfrm>
        </p:spPr>
        <p:txBody>
          <a:bodyPr>
            <a:normAutofit/>
          </a:bodyPr>
          <a:lstStyle/>
          <a:p>
            <a:endParaRPr lang="en-US" dirty="0" smtClean="0"/>
          </a:p>
          <a:p>
            <a:pPr>
              <a:buNone/>
            </a:pPr>
            <a:endParaRPr lang="en-US" dirty="0" smtClean="0"/>
          </a:p>
          <a:p>
            <a:pPr>
              <a:buFont typeface="Arial" pitchFamily="34" charset="0"/>
              <a:buChar char="•"/>
            </a:pP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Adaptation Strategy #3:</a:t>
            </a:r>
            <a:br>
              <a:rPr lang="en-US" sz="3200" dirty="0" smtClean="0"/>
            </a:br>
            <a:r>
              <a:rPr lang="en-US" sz="3200" dirty="0" smtClean="0"/>
              <a:t>Expect (and learn from) the Unexpected</a:t>
            </a:r>
            <a:endParaRPr lang="en-US" sz="3200" dirty="0"/>
          </a:p>
        </p:txBody>
      </p:sp>
      <p:sp>
        <p:nvSpPr>
          <p:cNvPr id="3" name="Content Placeholder 2"/>
          <p:cNvSpPr>
            <a:spLocks noGrp="1"/>
          </p:cNvSpPr>
          <p:nvPr>
            <p:ph sz="half" idx="1"/>
          </p:nvPr>
        </p:nvSpPr>
        <p:spPr/>
        <p:txBody>
          <a:bodyPr/>
          <a:lstStyle/>
          <a:p>
            <a:r>
              <a:rPr lang="en-US" dirty="0" smtClean="0"/>
              <a:t>Summer 2016 unprecedented algal bloom on Utah Lake</a:t>
            </a:r>
          </a:p>
          <a:p>
            <a:r>
              <a:rPr lang="en-US" dirty="0" smtClean="0"/>
              <a:t>Toxic algae posed significant health risk</a:t>
            </a:r>
          </a:p>
          <a:p>
            <a:r>
              <a:rPr lang="en-US" dirty="0" smtClean="0"/>
              <a:t>Utah Lake source water could not be used for irrigation for two weeks</a:t>
            </a:r>
          </a:p>
          <a:p>
            <a:endParaRPr lang="en-US" dirty="0" smtClean="0"/>
          </a:p>
          <a:p>
            <a:endParaRPr lang="en-US" dirty="0" smtClean="0"/>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95800" y="2576945"/>
            <a:ext cx="4331701" cy="2886309"/>
          </a:xfrm>
        </p:spPr>
      </p:pic>
    </p:spTree>
    <p:extLst>
      <p:ext uri="{BB962C8B-B14F-4D97-AF65-F5344CB8AC3E}">
        <p14:creationId xmlns:p14="http://schemas.microsoft.com/office/powerpoint/2010/main" val="345041743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Thank You</a:t>
            </a:r>
            <a:endParaRPr lang="en-US" dirty="0"/>
          </a:p>
        </p:txBody>
      </p:sp>
      <p:sp>
        <p:nvSpPr>
          <p:cNvPr id="12" name="Text Placeholder 11"/>
          <p:cNvSpPr>
            <a:spLocks noGrp="1"/>
          </p:cNvSpPr>
          <p:nvPr>
            <p:ph sz="half" idx="1"/>
          </p:nvPr>
        </p:nvSpPr>
        <p:spPr/>
        <p:txBody>
          <a:bodyPr>
            <a:normAutofit/>
          </a:bodyPr>
          <a:lstStyle/>
          <a:p>
            <a:pPr marL="0" indent="0">
              <a:buNone/>
            </a:pPr>
            <a:r>
              <a:rPr lang="en-US" dirty="0" smtClean="0"/>
              <a:t>Laura Briefer, MPA</a:t>
            </a:r>
          </a:p>
          <a:p>
            <a:pPr marL="0" indent="0">
              <a:buNone/>
            </a:pPr>
            <a:r>
              <a:rPr lang="en-US" dirty="0" smtClean="0"/>
              <a:t>Director</a:t>
            </a:r>
          </a:p>
          <a:p>
            <a:pPr marL="0" indent="0">
              <a:buNone/>
            </a:pPr>
            <a:endParaRPr lang="en-US" dirty="0" smtClean="0"/>
          </a:p>
          <a:p>
            <a:pPr marL="0" indent="0">
              <a:buNone/>
            </a:pPr>
            <a:r>
              <a:rPr lang="en-US" dirty="0" smtClean="0"/>
              <a:t>Salt Lake City </a:t>
            </a:r>
          </a:p>
          <a:p>
            <a:pPr marL="0" indent="0">
              <a:buNone/>
            </a:pPr>
            <a:r>
              <a:rPr lang="en-US" dirty="0" smtClean="0"/>
              <a:t>Department of Public Utilities</a:t>
            </a:r>
          </a:p>
          <a:p>
            <a:pPr marL="0" indent="0">
              <a:buNone/>
            </a:pPr>
            <a:endParaRPr lang="en-US" dirty="0"/>
          </a:p>
          <a:p>
            <a:pPr marL="0" indent="0">
              <a:buNone/>
            </a:pPr>
            <a:r>
              <a:rPr lang="en-US" dirty="0"/>
              <a:t>l</a:t>
            </a:r>
            <a:r>
              <a:rPr lang="en-US" dirty="0" smtClean="0"/>
              <a:t>aura.briefer@slcgov.com</a:t>
            </a:r>
          </a:p>
          <a:p>
            <a:pPr marL="0" indent="0">
              <a:buNone/>
            </a:pPr>
            <a:endParaRPr lang="en-US" dirty="0" smtClean="0"/>
          </a:p>
        </p:txBody>
      </p:sp>
      <p:pic>
        <p:nvPicPr>
          <p:cNvPr id="10" name="Content Placeholder 12" descr="DSCN0254 Willow Hts"/>
          <p:cNvPicPr>
            <a:picLocks noGrp="1" noChangeAspect="1" noChangeArrowheads="1"/>
          </p:cNvPicPr>
          <p:nvPr>
            <p:ph sz="half" idx="2"/>
          </p:nvPr>
        </p:nvPicPr>
        <p:blipFill>
          <a:blip r:embed="rId3" cstate="print"/>
          <a:srcRect l="12500" r="13889" b="9259"/>
          <a:stretch>
            <a:fillRect/>
          </a:stretch>
        </p:blipFill>
        <p:spPr bwMode="auto">
          <a:xfrm>
            <a:off x="4648206" y="1838335"/>
            <a:ext cx="4038594" cy="3733811"/>
          </a:xfrm>
          <a:prstGeom prst="rect">
            <a:avLst/>
          </a:prstGeom>
          <a:solidFill>
            <a:schemeClr val="bg2">
              <a:shade val="50000"/>
            </a:schemeClr>
          </a:solidFill>
          <a:ln w="190500" cap="sq">
            <a:solidFill>
              <a:srgbClr val="C8C6BD"/>
            </a:solidFill>
            <a:prstDash val="solid"/>
            <a:miter lim="800000"/>
          </a:ln>
          <a:effectLst>
            <a:outerShdw blurRad="50800" dist="38100" dir="2700000" algn="tl" rotWithShape="0">
              <a:prstClr val="black">
                <a:alpha val="40000"/>
              </a:prst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3554" name="Title 1"/>
          <p:cNvSpPr>
            <a:spLocks noGrp="1"/>
          </p:cNvSpPr>
          <p:nvPr>
            <p:ph type="title"/>
          </p:nvPr>
        </p:nvSpPr>
        <p:spPr>
          <a:xfrm>
            <a:off x="628650" y="1149350"/>
            <a:ext cx="7886700" cy="2149475"/>
          </a:xfrm>
        </p:spPr>
        <p:txBody>
          <a:bodyPr/>
          <a:lstStyle/>
          <a:p>
            <a:pPr eaLnBrk="1" hangingPunct="1"/>
            <a:r>
              <a:rPr lang="en-US" sz="6000"/>
              <a:t>Participant Poll</a:t>
            </a:r>
          </a:p>
        </p:txBody>
      </p:sp>
      <p:sp>
        <p:nvSpPr>
          <p:cNvPr id="23555" name="Text Placeholder 2"/>
          <p:cNvSpPr>
            <a:spLocks noGrp="1"/>
          </p:cNvSpPr>
          <p:nvPr>
            <p:ph type="body" sz="quarter" idx="10"/>
          </p:nvPr>
        </p:nvSpPr>
        <p:spPr/>
        <p:txBody>
          <a:bodyPr/>
          <a:lstStyle/>
          <a:p>
            <a:pPr eaLnBrk="1" hangingPunct="1">
              <a:buFontTx/>
              <a:buNone/>
            </a:pPr>
            <a:r>
              <a:rPr lang="en-US"/>
              <a:t>Please take a moment to mark your responses</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4578" name="Title 1"/>
          <p:cNvSpPr>
            <a:spLocks noGrp="1"/>
          </p:cNvSpPr>
          <p:nvPr>
            <p:ph type="title"/>
          </p:nvPr>
        </p:nvSpPr>
        <p:spPr>
          <a:xfrm>
            <a:off x="628650" y="1149350"/>
            <a:ext cx="7886700" cy="2149475"/>
          </a:xfrm>
        </p:spPr>
        <p:txBody>
          <a:bodyPr/>
          <a:lstStyle/>
          <a:p>
            <a:pPr eaLnBrk="1" hangingPunct="1"/>
            <a:r>
              <a:rPr lang="en-US" sz="6000"/>
              <a:t>Q &amp; A </a:t>
            </a:r>
          </a:p>
        </p:txBody>
      </p:sp>
      <p:sp>
        <p:nvSpPr>
          <p:cNvPr id="24579" name="Text Placeholder 2"/>
          <p:cNvSpPr>
            <a:spLocks noGrp="1"/>
          </p:cNvSpPr>
          <p:nvPr>
            <p:ph type="body" sz="quarter" idx="10"/>
          </p:nvPr>
        </p:nvSpPr>
        <p:spPr/>
        <p:txBody>
          <a:bodyPr/>
          <a:lstStyle/>
          <a:p>
            <a:pPr eaLnBrk="1" hangingPunct="1">
              <a:buFontTx/>
              <a:buNone/>
            </a:pPr>
            <a:r>
              <a:rPr lang="en-US" dirty="0"/>
              <a:t>with Dr. Tracy Delaney</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5602" name="Title 1"/>
          <p:cNvSpPr>
            <a:spLocks noGrp="1"/>
          </p:cNvSpPr>
          <p:nvPr>
            <p:ph type="title"/>
          </p:nvPr>
        </p:nvSpPr>
        <p:spPr>
          <a:xfrm>
            <a:off x="4037013" y="741363"/>
            <a:ext cx="4475162" cy="982662"/>
          </a:xfrm>
        </p:spPr>
        <p:txBody>
          <a:bodyPr/>
          <a:lstStyle/>
          <a:p>
            <a:pPr eaLnBrk="1" hangingPunct="1"/>
            <a:r>
              <a:rPr lang="en-US" sz="3400" dirty="0"/>
              <a:t>Program </a:t>
            </a:r>
            <a:r>
              <a:rPr lang="en-US" sz="3400" dirty="0" smtClean="0"/>
              <a:t>Outcomes</a:t>
            </a:r>
            <a:endParaRPr lang="en-US" sz="3400" dirty="0"/>
          </a:p>
        </p:txBody>
      </p:sp>
      <p:sp>
        <p:nvSpPr>
          <p:cNvPr id="3" name="Text Placeholder 2"/>
          <p:cNvSpPr>
            <a:spLocks noGrp="1"/>
          </p:cNvSpPr>
          <p:nvPr>
            <p:ph type="body" sz="quarter" idx="10"/>
          </p:nvPr>
        </p:nvSpPr>
        <p:spPr>
          <a:xfrm>
            <a:off x="4486275" y="2068513"/>
            <a:ext cx="4341813" cy="3527425"/>
          </a:xfrm>
        </p:spPr>
        <p:txBody>
          <a:bodyPr rtlCol="0"/>
          <a:lstStyle/>
          <a:p>
            <a:pPr eaLnBrk="1" fontAlgn="auto" hangingPunct="1">
              <a:lnSpc>
                <a:spcPct val="100000"/>
              </a:lnSpc>
              <a:spcAft>
                <a:spcPts val="0"/>
              </a:spcAft>
              <a:defRPr/>
            </a:pPr>
            <a:r>
              <a:rPr lang="en-US" b="1" dirty="0" smtClean="0">
                <a:solidFill>
                  <a:schemeClr val="accent5"/>
                </a:solidFill>
                <a:ea typeface="Helvetica Neue" charset="0"/>
              </a:rPr>
              <a:t>Core leadership group </a:t>
            </a:r>
            <a:r>
              <a:rPr lang="en-US" dirty="0" smtClean="0">
                <a:solidFill>
                  <a:schemeClr val="accent6"/>
                </a:solidFill>
                <a:ea typeface="Helvetica Neue" charset="0"/>
              </a:rPr>
              <a:t>is established</a:t>
            </a:r>
          </a:p>
          <a:p>
            <a:pPr eaLnBrk="1" fontAlgn="auto" hangingPunct="1">
              <a:lnSpc>
                <a:spcPct val="100000"/>
              </a:lnSpc>
              <a:spcAft>
                <a:spcPts val="0"/>
              </a:spcAft>
              <a:defRPr/>
            </a:pPr>
            <a:r>
              <a:rPr lang="en-US" b="1" dirty="0" smtClean="0">
                <a:solidFill>
                  <a:schemeClr val="accent5"/>
                </a:solidFill>
                <a:ea typeface="Helvetica Neue" charset="0"/>
              </a:rPr>
              <a:t>Convening of field leadership </a:t>
            </a:r>
            <a:r>
              <a:rPr lang="en-US" dirty="0" smtClean="0">
                <a:solidFill>
                  <a:schemeClr val="accent6"/>
                </a:solidFill>
                <a:ea typeface="Helvetica Neue" charset="0"/>
              </a:rPr>
              <a:t>identifies opportunities for cross-sector work, policies, action steps and priority research needs</a:t>
            </a:r>
          </a:p>
          <a:p>
            <a:pPr eaLnBrk="1" fontAlgn="auto" hangingPunct="1">
              <a:lnSpc>
                <a:spcPct val="100000"/>
              </a:lnSpc>
              <a:spcAft>
                <a:spcPts val="0"/>
              </a:spcAft>
              <a:defRPr/>
            </a:pPr>
            <a:r>
              <a:rPr lang="en-US" b="1" dirty="0" smtClean="0">
                <a:solidFill>
                  <a:schemeClr val="accent5"/>
                </a:solidFill>
                <a:ea typeface="Helvetica Neue" charset="0"/>
              </a:rPr>
              <a:t>Outcomes from the convening are developed </a:t>
            </a:r>
            <a:r>
              <a:rPr lang="en-US" dirty="0" smtClean="0">
                <a:solidFill>
                  <a:schemeClr val="accent6"/>
                </a:solidFill>
                <a:ea typeface="Helvetica Neue" charset="0"/>
              </a:rPr>
              <a:t>to the next steps</a:t>
            </a:r>
          </a:p>
          <a:p>
            <a:pPr eaLnBrk="1" fontAlgn="auto" hangingPunct="1">
              <a:lnSpc>
                <a:spcPct val="100000"/>
              </a:lnSpc>
              <a:spcAft>
                <a:spcPts val="0"/>
              </a:spcAft>
              <a:defRPr/>
            </a:pPr>
            <a:r>
              <a:rPr lang="en-US" b="1" dirty="0" smtClean="0">
                <a:solidFill>
                  <a:schemeClr val="accent5"/>
                </a:solidFill>
                <a:ea typeface="Helvetica Neue" charset="0"/>
              </a:rPr>
              <a:t>One to two years of funding </a:t>
            </a:r>
            <a:r>
              <a:rPr lang="en-US" dirty="0" smtClean="0">
                <a:solidFill>
                  <a:schemeClr val="accent6"/>
                </a:solidFill>
                <a:ea typeface="Helvetica Neue" charset="0"/>
              </a:rPr>
              <a:t>is secured </a:t>
            </a:r>
            <a:endParaRPr lang="en-US" dirty="0">
              <a:solidFill>
                <a:schemeClr val="accent6"/>
              </a:solidFill>
              <a:ea typeface="Helvetica Neue" charset="0"/>
            </a:endParaRPr>
          </a:p>
          <a:p>
            <a:pPr eaLnBrk="1" fontAlgn="auto" hangingPunct="1">
              <a:lnSpc>
                <a:spcPct val="100000"/>
              </a:lnSpc>
              <a:spcAft>
                <a:spcPts val="0"/>
              </a:spcAft>
              <a:defRPr/>
            </a:pPr>
            <a:r>
              <a:rPr lang="en-US" b="1" dirty="0" smtClean="0">
                <a:solidFill>
                  <a:schemeClr val="accent5"/>
                </a:solidFill>
                <a:ea typeface="Helvetica Neue" charset="0"/>
              </a:rPr>
              <a:t>Water is Life work is housed </a:t>
            </a:r>
            <a:r>
              <a:rPr lang="en-US" dirty="0" smtClean="0">
                <a:solidFill>
                  <a:schemeClr val="accent6"/>
                </a:solidFill>
                <a:ea typeface="Helvetica Neue" charset="0"/>
              </a:rPr>
              <a:t>at an appropriate institution</a:t>
            </a:r>
            <a:endParaRPr lang="en-US" dirty="0">
              <a:solidFill>
                <a:schemeClr val="accent6"/>
              </a:solidFill>
              <a:ea typeface="Helvetica Neue" charset="0"/>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dirty="0" smtClean="0"/>
              <a:t>Speakers &amp; Moderator</a:t>
            </a:r>
            <a:endParaRPr lang="en-US" dirty="0"/>
          </a:p>
        </p:txBody>
      </p:sp>
      <p:sp>
        <p:nvSpPr>
          <p:cNvPr id="22530" name="Text Placeholder 2"/>
          <p:cNvSpPr>
            <a:spLocks noGrp="1"/>
          </p:cNvSpPr>
          <p:nvPr>
            <p:ph type="body" idx="1"/>
          </p:nvPr>
        </p:nvSpPr>
        <p:spPr>
          <a:xfrm>
            <a:off x="623888" y="4086225"/>
            <a:ext cx="2162175" cy="627063"/>
          </a:xfrm>
        </p:spPr>
        <p:txBody>
          <a:bodyPr/>
          <a:lstStyle/>
          <a:p>
            <a:pPr eaLnBrk="1" hangingPunct="1"/>
            <a:r>
              <a:rPr lang="en-US"/>
              <a:t>Dr. Linda Rudolph</a:t>
            </a:r>
          </a:p>
        </p:txBody>
      </p:sp>
      <p:sp>
        <p:nvSpPr>
          <p:cNvPr id="18435" name="Text Placeholder 3"/>
          <p:cNvSpPr>
            <a:spLocks noGrp="1"/>
          </p:cNvSpPr>
          <p:nvPr>
            <p:ph type="body" idx="10"/>
          </p:nvPr>
        </p:nvSpPr>
        <p:spPr>
          <a:xfrm>
            <a:off x="623888" y="4713288"/>
            <a:ext cx="2162175" cy="1000125"/>
          </a:xfrm>
        </p:spPr>
        <p:txBody>
          <a:bodyPr/>
          <a:lstStyle/>
          <a:p>
            <a:pPr eaLnBrk="1" hangingPunct="1">
              <a:defRPr/>
            </a:pPr>
            <a:r>
              <a:rPr lang="en-US" dirty="0"/>
              <a:t>Director, Center for Climate Change and Public Health’s Public Health Institute </a:t>
            </a:r>
          </a:p>
        </p:txBody>
      </p:sp>
      <p:sp>
        <p:nvSpPr>
          <p:cNvPr id="22532" name="Text Placeholder 4"/>
          <p:cNvSpPr>
            <a:spLocks noGrp="1"/>
          </p:cNvSpPr>
          <p:nvPr>
            <p:ph type="body" idx="11"/>
          </p:nvPr>
        </p:nvSpPr>
        <p:spPr>
          <a:xfrm>
            <a:off x="3487738" y="4086225"/>
            <a:ext cx="2162175" cy="627063"/>
          </a:xfrm>
        </p:spPr>
        <p:txBody>
          <a:bodyPr/>
          <a:lstStyle/>
          <a:p>
            <a:pPr eaLnBrk="1" hangingPunct="1"/>
            <a:r>
              <a:rPr lang="en-US"/>
              <a:t>Laura Briefer</a:t>
            </a:r>
          </a:p>
        </p:txBody>
      </p:sp>
      <p:sp>
        <p:nvSpPr>
          <p:cNvPr id="22533" name="Text Placeholder 5"/>
          <p:cNvSpPr>
            <a:spLocks noGrp="1"/>
          </p:cNvSpPr>
          <p:nvPr>
            <p:ph type="body" idx="12"/>
          </p:nvPr>
        </p:nvSpPr>
        <p:spPr>
          <a:xfrm>
            <a:off x="3487738" y="4713288"/>
            <a:ext cx="2162175" cy="1000125"/>
          </a:xfrm>
        </p:spPr>
        <p:txBody>
          <a:bodyPr/>
          <a:lstStyle/>
          <a:p>
            <a:pPr eaLnBrk="1" hangingPunct="1"/>
            <a:r>
              <a:rPr lang="en-US">
                <a:solidFill>
                  <a:srgbClr val="999999"/>
                </a:solidFill>
              </a:rPr>
              <a:t>Director, Salt Lake City Department of Public Utilities</a:t>
            </a:r>
          </a:p>
        </p:txBody>
      </p:sp>
      <p:sp>
        <p:nvSpPr>
          <p:cNvPr id="22534" name="Text Placeholder 6"/>
          <p:cNvSpPr>
            <a:spLocks noGrp="1"/>
          </p:cNvSpPr>
          <p:nvPr>
            <p:ph type="body" idx="13"/>
          </p:nvPr>
        </p:nvSpPr>
        <p:spPr>
          <a:xfrm>
            <a:off x="6348413" y="4086225"/>
            <a:ext cx="2162175" cy="627063"/>
          </a:xfrm>
        </p:spPr>
        <p:txBody>
          <a:bodyPr/>
          <a:lstStyle/>
          <a:p>
            <a:pPr eaLnBrk="1" hangingPunct="1"/>
            <a:r>
              <a:rPr lang="en-US"/>
              <a:t>Dr. Tracy Delaney</a:t>
            </a:r>
          </a:p>
        </p:txBody>
      </p:sp>
      <p:sp>
        <p:nvSpPr>
          <p:cNvPr id="18439" name="Text Placeholder 7"/>
          <p:cNvSpPr>
            <a:spLocks noGrp="1"/>
          </p:cNvSpPr>
          <p:nvPr>
            <p:ph type="body" idx="14"/>
          </p:nvPr>
        </p:nvSpPr>
        <p:spPr>
          <a:xfrm>
            <a:off x="6348413" y="4713288"/>
            <a:ext cx="2162175" cy="1000125"/>
          </a:xfrm>
        </p:spPr>
        <p:txBody>
          <a:bodyPr/>
          <a:lstStyle/>
          <a:p>
            <a:pPr eaLnBrk="1" hangingPunct="1">
              <a:defRPr/>
            </a:pPr>
            <a:r>
              <a:rPr lang="en-US" dirty="0"/>
              <a:t>Executive Director, Public Health Alliance of Southern California</a:t>
            </a:r>
          </a:p>
        </p:txBody>
      </p:sp>
      <p:pic>
        <p:nvPicPr>
          <p:cNvPr id="22536" name="Picture Placeholder 2" descr="Tracy Delaney .jpg"/>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a:xfrm>
            <a:off x="6348413" y="1770063"/>
            <a:ext cx="2162175" cy="1971675"/>
          </a:xfrm>
        </p:spPr>
      </p:pic>
      <p:pic>
        <p:nvPicPr>
          <p:cNvPr id="22537" name="Picture Placeholder 4" descr="Laura Briefer small.jpg"/>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a:xfrm>
            <a:off x="3487738" y="1770063"/>
            <a:ext cx="2162175" cy="1971675"/>
          </a:xfrm>
        </p:spPr>
      </p:pic>
      <p:pic>
        <p:nvPicPr>
          <p:cNvPr id="22538" name="Picture Placeholder 6" descr="Linda Rudolph.jpeg"/>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a:xfrm>
            <a:off x="623888" y="1770063"/>
            <a:ext cx="2162175" cy="1971675"/>
          </a:xfrm>
        </p:spPr>
      </p:pic>
    </p:spTree>
    <p:extLst>
      <p:ext uri="{BB962C8B-B14F-4D97-AF65-F5344CB8AC3E}">
        <p14:creationId xmlns:p14="http://schemas.microsoft.com/office/powerpoint/2010/main" val="329292391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a:xfrm>
            <a:off x="628650" y="3963988"/>
            <a:ext cx="7886700" cy="690562"/>
          </a:xfrm>
        </p:spPr>
        <p:txBody>
          <a:bodyPr/>
          <a:lstStyle/>
          <a:p>
            <a:pPr eaLnBrk="1" hangingPunct="1"/>
            <a:r>
              <a:rPr lang="en-US" dirty="0"/>
              <a:t>Post-webinar Survey &amp; </a:t>
            </a:r>
            <a:r>
              <a:rPr lang="en-US" dirty="0" smtClean="0"/>
              <a:t>Carpe Diem!</a:t>
            </a:r>
            <a:endParaRPr lang="en-US" dirty="0"/>
          </a:p>
        </p:txBody>
      </p:sp>
      <p:sp>
        <p:nvSpPr>
          <p:cNvPr id="26627" name="Text Placeholder 2"/>
          <p:cNvSpPr>
            <a:spLocks noGrp="1"/>
          </p:cNvSpPr>
          <p:nvPr>
            <p:ph type="body" sz="quarter" idx="10"/>
          </p:nvPr>
        </p:nvSpPr>
        <p:spPr/>
        <p:txBody>
          <a:bodyPr/>
          <a:lstStyle/>
          <a:p>
            <a:pPr eaLnBrk="1" hangingPunct="1">
              <a:buFontTx/>
              <a:buNone/>
            </a:pPr>
            <a:r>
              <a:rPr lang="en-US"/>
              <a:t>www.carpediemwest.org</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pPr eaLnBrk="1" hangingPunct="1"/>
            <a:r>
              <a:rPr lang="en-US"/>
              <a:t>Water is Life</a:t>
            </a:r>
          </a:p>
        </p:txBody>
      </p:sp>
      <p:sp>
        <p:nvSpPr>
          <p:cNvPr id="20482" name="Text Placeholder 3"/>
          <p:cNvSpPr>
            <a:spLocks noGrp="1"/>
          </p:cNvSpPr>
          <p:nvPr>
            <p:ph type="body" sz="quarter" idx="16"/>
          </p:nvPr>
        </p:nvSpPr>
        <p:spPr>
          <a:xfrm>
            <a:off x="628650" y="4054475"/>
            <a:ext cx="8096250" cy="2181225"/>
          </a:xfrm>
        </p:spPr>
        <p:txBody>
          <a:bodyPr/>
          <a:lstStyle/>
          <a:p>
            <a:pPr eaLnBrk="1" hangingPunct="1">
              <a:buFontTx/>
              <a:buNone/>
            </a:pPr>
            <a:r>
              <a:rPr lang="en-US" i="1" dirty="0">
                <a:solidFill>
                  <a:srgbClr val="193959"/>
                </a:solidFill>
              </a:rPr>
              <a:t>Clean and accessible water is critical to public health. Current climate change indicators make it clear we must immediately start cross-</a:t>
            </a:r>
            <a:r>
              <a:rPr lang="en-US" i="1" dirty="0" err="1">
                <a:solidFill>
                  <a:srgbClr val="193959"/>
                </a:solidFill>
              </a:rPr>
              <a:t>sectoral</a:t>
            </a:r>
            <a:r>
              <a:rPr lang="en-US" i="1" dirty="0">
                <a:solidFill>
                  <a:srgbClr val="193959"/>
                </a:solidFill>
              </a:rPr>
              <a:t> dialogues , representing all potentially impacted constituencies, in order to prepare health workers and the communities they serve for every eventuality. </a:t>
            </a:r>
          </a:p>
          <a:p>
            <a:pPr eaLnBrk="1" hangingPunct="1">
              <a:buFontTx/>
              <a:buNone/>
            </a:pPr>
            <a:r>
              <a:rPr lang="en-US" dirty="0"/>
              <a:t>Elise Miller, Executive Director, Collaborative on Health and the Environment</a:t>
            </a:r>
          </a:p>
        </p:txBody>
      </p:sp>
      <p:pic>
        <p:nvPicPr>
          <p:cNvPr id="5" name="Picture Placeholder 4" descr="Public Health.jpg"/>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rot="5400000">
            <a:off x="-3282950" y="3084512"/>
            <a:ext cx="6858000" cy="688976"/>
          </a:xfrm>
        </p:spPr>
        <p:txBody>
          <a:bodyPr/>
          <a:lstStyle/>
          <a:p>
            <a:pPr eaLnBrk="1" hangingPunct="1"/>
            <a:r>
              <a:rPr lang="en-US">
                <a:ea typeface="ＭＳ Ｐゴシック" charset="0"/>
              </a:rPr>
              <a:t>CONTACT</a:t>
            </a:r>
          </a:p>
        </p:txBody>
      </p:sp>
      <p:sp>
        <p:nvSpPr>
          <p:cNvPr id="27650" name="Text Placeholder 2"/>
          <p:cNvSpPr>
            <a:spLocks noGrp="1"/>
          </p:cNvSpPr>
          <p:nvPr>
            <p:ph type="body" sz="quarter" idx="10"/>
          </p:nvPr>
        </p:nvSpPr>
        <p:spPr>
          <a:xfrm>
            <a:off x="2976563" y="2063750"/>
            <a:ext cx="3746500" cy="1803400"/>
          </a:xfrm>
        </p:spPr>
        <p:txBody>
          <a:bodyPr/>
          <a:lstStyle/>
          <a:p>
            <a:pPr eaLnBrk="1" hangingPunct="1">
              <a:buFontTx/>
              <a:buNone/>
            </a:pPr>
            <a:r>
              <a:rPr lang="en-US"/>
              <a:t>209 Caledonia Street</a:t>
            </a:r>
          </a:p>
          <a:p>
            <a:pPr eaLnBrk="1" hangingPunct="1">
              <a:buFontTx/>
              <a:buNone/>
            </a:pPr>
            <a:r>
              <a:rPr lang="en-US"/>
              <a:t>Second Floor</a:t>
            </a:r>
          </a:p>
          <a:p>
            <a:pPr eaLnBrk="1" hangingPunct="1">
              <a:buFontTx/>
              <a:buNone/>
            </a:pPr>
            <a:r>
              <a:rPr lang="en-US"/>
              <a:t>Sausalito, California </a:t>
            </a:r>
          </a:p>
          <a:p>
            <a:pPr eaLnBrk="1" hangingPunct="1">
              <a:buFontTx/>
              <a:buNone/>
            </a:pPr>
            <a:r>
              <a:rPr lang="en-US"/>
              <a:t>94965</a:t>
            </a:r>
          </a:p>
        </p:txBody>
      </p:sp>
      <p:sp>
        <p:nvSpPr>
          <p:cNvPr id="27651" name="Text Placeholder 3"/>
          <p:cNvSpPr>
            <a:spLocks noGrp="1"/>
          </p:cNvSpPr>
          <p:nvPr>
            <p:ph type="body" sz="quarter" idx="11"/>
          </p:nvPr>
        </p:nvSpPr>
        <p:spPr>
          <a:xfrm>
            <a:off x="2976563" y="3971925"/>
            <a:ext cx="3746500" cy="506413"/>
          </a:xfrm>
        </p:spPr>
        <p:txBody>
          <a:bodyPr/>
          <a:lstStyle/>
          <a:p>
            <a:pPr eaLnBrk="1" hangingPunct="1">
              <a:buFontTx/>
              <a:buNone/>
            </a:pPr>
            <a:r>
              <a:rPr lang="en-US"/>
              <a:t>415-332-2112</a:t>
            </a:r>
          </a:p>
        </p:txBody>
      </p:sp>
      <p:sp>
        <p:nvSpPr>
          <p:cNvPr id="27652" name="Text Placeholder 4"/>
          <p:cNvSpPr>
            <a:spLocks noGrp="1"/>
          </p:cNvSpPr>
          <p:nvPr>
            <p:ph type="body" sz="quarter" idx="12"/>
          </p:nvPr>
        </p:nvSpPr>
        <p:spPr>
          <a:xfrm>
            <a:off x="2976563" y="4584700"/>
            <a:ext cx="3746500" cy="506413"/>
          </a:xfrm>
        </p:spPr>
        <p:txBody>
          <a:bodyPr/>
          <a:lstStyle/>
          <a:p>
            <a:pPr eaLnBrk="1" hangingPunct="1">
              <a:buFontTx/>
              <a:buNone/>
            </a:pPr>
            <a:r>
              <a:rPr lang="en-US">
                <a:hlinkClick r:id="rId2"/>
              </a:rPr>
              <a:t>info@carpediemwest.org</a:t>
            </a:r>
            <a:r>
              <a:rPr lang="en-US"/>
              <a:t> </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pPr eaLnBrk="1" hangingPunct="1"/>
            <a:r>
              <a:rPr lang="en-US"/>
              <a:t>Water is Life Resources</a:t>
            </a:r>
          </a:p>
        </p:txBody>
      </p:sp>
      <p:pic>
        <p:nvPicPr>
          <p:cNvPr id="21506" name="Picture Placeholder 8">
            <a:hlinkClick r:id="rId2"/>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a:xfrm>
            <a:off x="0" y="2230438"/>
            <a:ext cx="3054350" cy="2028825"/>
          </a:xfrm>
        </p:spPr>
      </p:pic>
      <p:pic>
        <p:nvPicPr>
          <p:cNvPr id="21507" name="Picture Placeholder 9">
            <a:hlinkClick r:id="rId4"/>
          </p:cNvPr>
          <p:cNvPicPr>
            <a:picLocks noGrp="1" noChangeAspect="1"/>
          </p:cNvPicPr>
          <p:nvPr>
            <p:ph type="pic" sz="quarter" idx="16"/>
          </p:nvPr>
        </p:nvPicPr>
        <p:blipFill>
          <a:blip r:embed="rId5" cstate="screen">
            <a:extLst>
              <a:ext uri="{28A0092B-C50C-407E-A947-70E740481C1C}">
                <a14:useLocalDpi xmlns:a14="http://schemas.microsoft.com/office/drawing/2010/main"/>
              </a:ext>
            </a:extLst>
          </a:blip>
          <a:srcRect/>
          <a:stretch>
            <a:fillRect/>
          </a:stretch>
        </p:blipFill>
        <p:spPr>
          <a:xfrm>
            <a:off x="6091238" y="2224088"/>
            <a:ext cx="3052762" cy="2033587"/>
          </a:xfrm>
        </p:spPr>
      </p:pic>
      <p:pic>
        <p:nvPicPr>
          <p:cNvPr id="21508" name="Picture Placeholder 10"/>
          <p:cNvPicPr>
            <a:picLocks noGrp="1" noChangeAspect="1"/>
          </p:cNvPicPr>
          <p:nvPr>
            <p:ph type="pic" sz="quarter" idx="17"/>
          </p:nvPr>
        </p:nvPicPr>
        <p:blipFill>
          <a:blip r:embed="rId6" cstate="screen">
            <a:extLst>
              <a:ext uri="{28A0092B-C50C-407E-A947-70E740481C1C}">
                <a14:useLocalDpi xmlns:a14="http://schemas.microsoft.com/office/drawing/2010/main"/>
              </a:ext>
            </a:extLst>
          </a:blip>
          <a:srcRect/>
          <a:stretch>
            <a:fillRect/>
          </a:stretch>
        </p:blipFill>
        <p:spPr>
          <a:xfrm>
            <a:off x="3630613" y="4452938"/>
            <a:ext cx="1870075" cy="2405062"/>
          </a:xfrm>
        </p:spPr>
      </p:pic>
      <p:sp>
        <p:nvSpPr>
          <p:cNvPr id="21509" name="Content Placeholder 5"/>
          <p:cNvSpPr>
            <a:spLocks noGrp="1"/>
          </p:cNvSpPr>
          <p:nvPr>
            <p:ph sz="quarter" idx="18"/>
          </p:nvPr>
        </p:nvSpPr>
        <p:spPr/>
        <p:txBody>
          <a:bodyPr/>
          <a:lstStyle/>
          <a:p>
            <a:pPr algn="ctr" eaLnBrk="1" hangingPunct="1">
              <a:buFontTx/>
              <a:buNone/>
            </a:pPr>
            <a:r>
              <a:rPr lang="en-US" dirty="0">
                <a:solidFill>
                  <a:srgbClr val="193959"/>
                </a:solidFill>
              </a:rPr>
              <a:t>New </a:t>
            </a:r>
            <a:r>
              <a:rPr lang="en-US" dirty="0" err="1">
                <a:solidFill>
                  <a:srgbClr val="193959"/>
                </a:solidFill>
              </a:rPr>
              <a:t>Infographic</a:t>
            </a:r>
            <a:r>
              <a:rPr lang="en-US" dirty="0">
                <a:solidFill>
                  <a:srgbClr val="193959"/>
                </a:solidFill>
              </a:rPr>
              <a:t> </a:t>
            </a:r>
          </a:p>
          <a:p>
            <a:pPr algn="ctr" eaLnBrk="1" hangingPunct="1">
              <a:buFontTx/>
              <a:buNone/>
            </a:pPr>
            <a:r>
              <a:rPr lang="en-US" dirty="0"/>
              <a:t>Western Water, Climate Change, Public Health &amp; Equity </a:t>
            </a:r>
          </a:p>
        </p:txBody>
      </p:sp>
      <p:sp>
        <p:nvSpPr>
          <p:cNvPr id="25606" name="Content Placeholder 6"/>
          <p:cNvSpPr>
            <a:spLocks noGrp="1"/>
          </p:cNvSpPr>
          <p:nvPr>
            <p:ph sz="quarter" idx="19"/>
          </p:nvPr>
        </p:nvSpPr>
        <p:spPr>
          <a:xfrm>
            <a:off x="223838" y="4624388"/>
            <a:ext cx="2584450" cy="2054225"/>
          </a:xfrm>
        </p:spPr>
        <p:txBody>
          <a:bodyPr/>
          <a:lstStyle/>
          <a:p>
            <a:pPr algn="ctr" eaLnBrk="1" hangingPunct="1">
              <a:buFontTx/>
              <a:buNone/>
              <a:defRPr/>
            </a:pPr>
            <a:r>
              <a:rPr lang="en-US" dirty="0" smtClean="0">
                <a:solidFill>
                  <a:schemeClr val="accent4"/>
                </a:solidFill>
              </a:rPr>
              <a:t>One-page Program Overview</a:t>
            </a:r>
          </a:p>
          <a:p>
            <a:pPr algn="ctr" eaLnBrk="1" hangingPunct="1">
              <a:buFontTx/>
              <a:buNone/>
              <a:defRPr/>
            </a:pPr>
            <a:r>
              <a:rPr lang="en-US" dirty="0"/>
              <a:t>P</a:t>
            </a:r>
            <a:r>
              <a:rPr lang="en-US" dirty="0" smtClean="0"/>
              <a:t>resents the problem, explains the program, and outlines anticipated outcomes</a:t>
            </a:r>
            <a:endParaRPr lang="en-US" dirty="0"/>
          </a:p>
        </p:txBody>
      </p:sp>
      <p:sp>
        <p:nvSpPr>
          <p:cNvPr id="21511" name="Content Placeholder 7"/>
          <p:cNvSpPr>
            <a:spLocks noGrp="1"/>
          </p:cNvSpPr>
          <p:nvPr>
            <p:ph sz="quarter" idx="20"/>
          </p:nvPr>
        </p:nvSpPr>
        <p:spPr>
          <a:xfrm>
            <a:off x="6310313" y="4624388"/>
            <a:ext cx="2584450" cy="2054225"/>
          </a:xfrm>
        </p:spPr>
        <p:txBody>
          <a:bodyPr/>
          <a:lstStyle/>
          <a:p>
            <a:pPr algn="ctr" eaLnBrk="1" hangingPunct="1">
              <a:buFontTx/>
              <a:buNone/>
            </a:pPr>
            <a:r>
              <a:rPr lang="en-US" dirty="0">
                <a:solidFill>
                  <a:srgbClr val="193959"/>
                </a:solidFill>
              </a:rPr>
              <a:t>Program Webpage</a:t>
            </a:r>
          </a:p>
          <a:p>
            <a:pPr algn="ctr" eaLnBrk="1" hangingPunct="1">
              <a:buFontTx/>
              <a:buNone/>
            </a:pPr>
            <a:r>
              <a:rPr lang="en-US" sz="1600" dirty="0" err="1"/>
              <a:t>www.carpediemwest.org</a:t>
            </a:r>
            <a:r>
              <a:rPr lang="en-US" sz="1600" dirty="0"/>
              <a:t>/water-is-life</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dirty="0" smtClean="0"/>
              <a:t>Speakers &amp; Moderator</a:t>
            </a:r>
            <a:endParaRPr lang="en-US" dirty="0"/>
          </a:p>
        </p:txBody>
      </p:sp>
      <p:sp>
        <p:nvSpPr>
          <p:cNvPr id="22530" name="Text Placeholder 2"/>
          <p:cNvSpPr>
            <a:spLocks noGrp="1"/>
          </p:cNvSpPr>
          <p:nvPr>
            <p:ph type="body" idx="1"/>
          </p:nvPr>
        </p:nvSpPr>
        <p:spPr>
          <a:xfrm>
            <a:off x="623888" y="4086225"/>
            <a:ext cx="2162175" cy="627063"/>
          </a:xfrm>
        </p:spPr>
        <p:txBody>
          <a:bodyPr/>
          <a:lstStyle/>
          <a:p>
            <a:pPr eaLnBrk="1" hangingPunct="1"/>
            <a:r>
              <a:rPr lang="en-US"/>
              <a:t>Dr. Linda Rudolph</a:t>
            </a:r>
          </a:p>
        </p:txBody>
      </p:sp>
      <p:sp>
        <p:nvSpPr>
          <p:cNvPr id="18435" name="Text Placeholder 3"/>
          <p:cNvSpPr>
            <a:spLocks noGrp="1"/>
          </p:cNvSpPr>
          <p:nvPr>
            <p:ph type="body" idx="10"/>
          </p:nvPr>
        </p:nvSpPr>
        <p:spPr>
          <a:xfrm>
            <a:off x="623888" y="4713288"/>
            <a:ext cx="2162175" cy="1000125"/>
          </a:xfrm>
        </p:spPr>
        <p:txBody>
          <a:bodyPr/>
          <a:lstStyle/>
          <a:p>
            <a:pPr eaLnBrk="1" hangingPunct="1">
              <a:defRPr/>
            </a:pPr>
            <a:r>
              <a:rPr lang="en-US" dirty="0"/>
              <a:t>Director, Center for Climate Change and Public Health’s Public Health Institute </a:t>
            </a:r>
          </a:p>
        </p:txBody>
      </p:sp>
      <p:sp>
        <p:nvSpPr>
          <p:cNvPr id="22532" name="Text Placeholder 4"/>
          <p:cNvSpPr>
            <a:spLocks noGrp="1"/>
          </p:cNvSpPr>
          <p:nvPr>
            <p:ph type="body" idx="11"/>
          </p:nvPr>
        </p:nvSpPr>
        <p:spPr>
          <a:xfrm>
            <a:off x="3487738" y="4086225"/>
            <a:ext cx="2162175" cy="627063"/>
          </a:xfrm>
        </p:spPr>
        <p:txBody>
          <a:bodyPr/>
          <a:lstStyle/>
          <a:p>
            <a:pPr eaLnBrk="1" hangingPunct="1"/>
            <a:r>
              <a:rPr lang="en-US"/>
              <a:t>Laura Briefer</a:t>
            </a:r>
          </a:p>
        </p:txBody>
      </p:sp>
      <p:sp>
        <p:nvSpPr>
          <p:cNvPr id="22533" name="Text Placeholder 5"/>
          <p:cNvSpPr>
            <a:spLocks noGrp="1"/>
          </p:cNvSpPr>
          <p:nvPr>
            <p:ph type="body" idx="12"/>
          </p:nvPr>
        </p:nvSpPr>
        <p:spPr>
          <a:xfrm>
            <a:off x="3487738" y="4713288"/>
            <a:ext cx="2162175" cy="1000125"/>
          </a:xfrm>
        </p:spPr>
        <p:txBody>
          <a:bodyPr/>
          <a:lstStyle/>
          <a:p>
            <a:pPr eaLnBrk="1" hangingPunct="1"/>
            <a:r>
              <a:rPr lang="en-US">
                <a:solidFill>
                  <a:srgbClr val="999999"/>
                </a:solidFill>
              </a:rPr>
              <a:t>Director, Salt Lake City Department of Public Utilities</a:t>
            </a:r>
          </a:p>
        </p:txBody>
      </p:sp>
      <p:sp>
        <p:nvSpPr>
          <p:cNvPr id="22534" name="Text Placeholder 6"/>
          <p:cNvSpPr>
            <a:spLocks noGrp="1"/>
          </p:cNvSpPr>
          <p:nvPr>
            <p:ph type="body" idx="13"/>
          </p:nvPr>
        </p:nvSpPr>
        <p:spPr>
          <a:xfrm>
            <a:off x="6348413" y="4086225"/>
            <a:ext cx="2162175" cy="627063"/>
          </a:xfrm>
        </p:spPr>
        <p:txBody>
          <a:bodyPr/>
          <a:lstStyle/>
          <a:p>
            <a:pPr eaLnBrk="1" hangingPunct="1"/>
            <a:r>
              <a:rPr lang="en-US"/>
              <a:t>Dr. Tracy Delaney</a:t>
            </a:r>
          </a:p>
        </p:txBody>
      </p:sp>
      <p:sp>
        <p:nvSpPr>
          <p:cNvPr id="18439" name="Text Placeholder 7"/>
          <p:cNvSpPr>
            <a:spLocks noGrp="1"/>
          </p:cNvSpPr>
          <p:nvPr>
            <p:ph type="body" idx="14"/>
          </p:nvPr>
        </p:nvSpPr>
        <p:spPr>
          <a:xfrm>
            <a:off x="6348413" y="4713288"/>
            <a:ext cx="2162175" cy="1000125"/>
          </a:xfrm>
        </p:spPr>
        <p:txBody>
          <a:bodyPr/>
          <a:lstStyle/>
          <a:p>
            <a:pPr eaLnBrk="1" hangingPunct="1">
              <a:defRPr/>
            </a:pPr>
            <a:r>
              <a:rPr lang="en-US" dirty="0"/>
              <a:t>Executive Director, Public Health Alliance of Southern California</a:t>
            </a:r>
          </a:p>
        </p:txBody>
      </p:sp>
      <p:pic>
        <p:nvPicPr>
          <p:cNvPr id="22536" name="Picture Placeholder 2" descr="Tracy Delaney .jpg"/>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a:xfrm>
            <a:off x="6348413" y="1770063"/>
            <a:ext cx="2162175" cy="1971675"/>
          </a:xfrm>
        </p:spPr>
      </p:pic>
      <p:pic>
        <p:nvPicPr>
          <p:cNvPr id="22537" name="Picture Placeholder 4" descr="Laura Briefer small.jpg"/>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a:xfrm>
            <a:off x="3487738" y="1770063"/>
            <a:ext cx="2162175" cy="1971675"/>
          </a:xfrm>
        </p:spPr>
      </p:pic>
      <p:pic>
        <p:nvPicPr>
          <p:cNvPr id="22538" name="Picture Placeholder 6" descr="Linda Rudolph.jpeg"/>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a:xfrm>
            <a:off x="623888" y="1770063"/>
            <a:ext cx="2162175" cy="1971675"/>
          </a:xfr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5"/>
                </a:solidFill>
              </a:rPr>
              <a:t>Climate Change, Water, and Health</a:t>
            </a:r>
            <a:endParaRPr lang="en-US" dirty="0">
              <a:solidFill>
                <a:schemeClr val="accent5"/>
              </a:solidFill>
            </a:endParaRPr>
          </a:p>
        </p:txBody>
      </p:sp>
      <p:sp>
        <p:nvSpPr>
          <p:cNvPr id="3" name="Subtitle 2"/>
          <p:cNvSpPr>
            <a:spLocks noGrp="1"/>
          </p:cNvSpPr>
          <p:nvPr>
            <p:ph type="subTitle" idx="1"/>
          </p:nvPr>
        </p:nvSpPr>
        <p:spPr/>
        <p:txBody>
          <a:bodyPr>
            <a:normAutofit/>
          </a:bodyPr>
          <a:lstStyle/>
          <a:p>
            <a:r>
              <a:rPr lang="en-US" sz="1800" dirty="0">
                <a:solidFill>
                  <a:srgbClr val="558140"/>
                </a:solidFill>
              </a:rPr>
              <a:t>Linda Rudolph, MD, </a:t>
            </a:r>
            <a:r>
              <a:rPr lang="en-US" sz="1800" dirty="0" smtClean="0">
                <a:solidFill>
                  <a:srgbClr val="558140"/>
                </a:solidFill>
              </a:rPr>
              <a:t>MPH</a:t>
            </a:r>
          </a:p>
          <a:p>
            <a:r>
              <a:rPr lang="en-US" sz="1800" dirty="0" smtClean="0">
                <a:solidFill>
                  <a:srgbClr val="558140"/>
                </a:solidFill>
              </a:rPr>
              <a:t>Carpe Diem West</a:t>
            </a:r>
          </a:p>
          <a:p>
            <a:r>
              <a:rPr lang="en-US" sz="1800" dirty="0" smtClean="0">
                <a:solidFill>
                  <a:srgbClr val="008000"/>
                </a:solidFill>
              </a:rPr>
              <a:t>October 26, 2016</a:t>
            </a:r>
          </a:p>
        </p:txBody>
      </p:sp>
      <p:pic>
        <p:nvPicPr>
          <p:cNvPr id="6" name="Picture 5" descr="chc_logo.lef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008" y="5181600"/>
            <a:ext cx="5352918" cy="1146485"/>
          </a:xfrm>
          <a:prstGeom prst="rect">
            <a:avLst/>
          </a:prstGeom>
        </p:spPr>
      </p:pic>
      <p:pic>
        <p:nvPicPr>
          <p:cNvPr id="4" name="Picture 3" descr="PHI logo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9080" y="5283200"/>
            <a:ext cx="1342608" cy="892485"/>
          </a:xfrm>
          <a:prstGeom prst="rect">
            <a:avLst/>
          </a:prstGeom>
        </p:spPr>
      </p:pic>
    </p:spTree>
    <p:extLst>
      <p:ext uri="{BB962C8B-B14F-4D97-AF65-F5344CB8AC3E}">
        <p14:creationId xmlns:p14="http://schemas.microsoft.com/office/powerpoint/2010/main" val="38590773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 is essential for life. </a:t>
            </a:r>
            <a:br>
              <a:rPr lang="en-US" dirty="0" smtClean="0"/>
            </a:br>
            <a:r>
              <a:rPr lang="en-US" dirty="0" smtClean="0"/>
              <a:t>Water is a human right.</a:t>
            </a:r>
            <a:endParaRPr lang="en-US" dirty="0"/>
          </a:p>
        </p:txBody>
      </p:sp>
      <p:sp>
        <p:nvSpPr>
          <p:cNvPr id="3" name="Content Placeholder 2"/>
          <p:cNvSpPr>
            <a:spLocks noGrp="1"/>
          </p:cNvSpPr>
          <p:nvPr>
            <p:ph sz="half" idx="1"/>
          </p:nvPr>
        </p:nvSpPr>
        <p:spPr>
          <a:xfrm>
            <a:off x="660399" y="1584008"/>
            <a:ext cx="7759701" cy="4890883"/>
          </a:xfrm>
        </p:spPr>
        <p:txBody>
          <a:bodyPr>
            <a:normAutofit/>
          </a:bodyPr>
          <a:lstStyle/>
          <a:p>
            <a:pPr marL="0" indent="0">
              <a:buNone/>
            </a:pPr>
            <a:endParaRPr lang="en-US" sz="2800" dirty="0" smtClean="0"/>
          </a:p>
          <a:p>
            <a:pPr marL="0" indent="0">
              <a:buNone/>
            </a:pPr>
            <a:r>
              <a:rPr lang="en-US" sz="2800" dirty="0" smtClean="0"/>
              <a:t>         	</a:t>
            </a:r>
            <a:r>
              <a:rPr lang="en-US" sz="2400" b="1" dirty="0" smtClean="0">
                <a:solidFill>
                  <a:schemeClr val="accent6">
                    <a:lumMod val="50000"/>
                  </a:schemeClr>
                </a:solidFill>
              </a:rPr>
              <a:t>2012 California Human Right </a:t>
            </a:r>
            <a:r>
              <a:rPr lang="en-US" sz="2400" b="1" dirty="0">
                <a:solidFill>
                  <a:schemeClr val="accent6">
                    <a:lumMod val="50000"/>
                  </a:schemeClr>
                </a:solidFill>
              </a:rPr>
              <a:t>to Water </a:t>
            </a:r>
            <a:r>
              <a:rPr lang="en-US" sz="2400" b="1" dirty="0" smtClean="0">
                <a:solidFill>
                  <a:schemeClr val="accent6">
                    <a:lumMod val="50000"/>
                  </a:schemeClr>
                </a:solidFill>
              </a:rPr>
              <a:t>bill</a:t>
            </a:r>
          </a:p>
          <a:p>
            <a:pPr marL="0" indent="0">
              <a:buNone/>
            </a:pPr>
            <a:r>
              <a:rPr lang="en-US" sz="2400" b="1" dirty="0" smtClean="0">
                <a:solidFill>
                  <a:schemeClr val="accent6">
                    <a:lumMod val="50000"/>
                  </a:schemeClr>
                </a:solidFill>
              </a:rPr>
              <a:t>“…every </a:t>
            </a:r>
            <a:r>
              <a:rPr lang="en-US" sz="2400" b="1" dirty="0">
                <a:solidFill>
                  <a:schemeClr val="accent6">
                    <a:lumMod val="50000"/>
                  </a:schemeClr>
                </a:solidFill>
              </a:rPr>
              <a:t>human being has the right to safe, clean, affordable, and accessible water adequate for human consumption, cooking, and sanitary purposes</a:t>
            </a:r>
            <a:r>
              <a:rPr lang="en-US" sz="2400" b="1" dirty="0" smtClean="0">
                <a:solidFill>
                  <a:schemeClr val="accent6">
                    <a:lumMod val="50000"/>
                  </a:schemeClr>
                </a:solidFill>
              </a:rPr>
              <a:t>.”</a:t>
            </a:r>
          </a:p>
          <a:p>
            <a:pPr marL="0" indent="0">
              <a:buNone/>
            </a:pPr>
            <a:endParaRPr lang="en-US" sz="2800" dirty="0"/>
          </a:p>
          <a:p>
            <a:endParaRPr lang="en-US" sz="2800" dirty="0"/>
          </a:p>
        </p:txBody>
      </p:sp>
    </p:spTree>
    <p:extLst>
      <p:ext uri="{BB962C8B-B14F-4D97-AF65-F5344CB8AC3E}">
        <p14:creationId xmlns:p14="http://schemas.microsoft.com/office/powerpoint/2010/main" val="3474233860"/>
      </p:ext>
    </p:extLst>
  </p:cSld>
  <p:clrMapOvr>
    <a:masterClrMapping/>
  </p:clrMapOvr>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jpeg"/><Relationship Id="rId3" Type="http://schemas.openxmlformats.org/officeDocument/2006/relationships/image" Target="../media/image15.jpeg"/></Relationships>
</file>

<file path=ppt/theme/theme1.xml><?xml version="1.0" encoding="utf-8"?>
<a:theme xmlns:a="http://schemas.openxmlformats.org/drawingml/2006/main" name="CDW PPT Template">
  <a:themeElements>
    <a:clrScheme name="Carpe Diem West Theme 1">
      <a:dk1>
        <a:srgbClr val="000000"/>
      </a:dk1>
      <a:lt1>
        <a:srgbClr val="FFFFFF"/>
      </a:lt1>
      <a:dk2>
        <a:srgbClr val="00A6DE"/>
      </a:dk2>
      <a:lt2>
        <a:srgbClr val="E7E6E6"/>
      </a:lt2>
      <a:accent1>
        <a:srgbClr val="00A6DE"/>
      </a:accent1>
      <a:accent2>
        <a:srgbClr val="348584"/>
      </a:accent2>
      <a:accent3>
        <a:srgbClr val="24576A"/>
      </a:accent3>
      <a:accent4>
        <a:srgbClr val="193959"/>
      </a:accent4>
      <a:accent5>
        <a:srgbClr val="162950"/>
      </a:accent5>
      <a:accent6>
        <a:srgbClr val="999999"/>
      </a:accent6>
      <a:hlink>
        <a:srgbClr val="00A6DE"/>
      </a:hlink>
      <a:folHlink>
        <a:srgbClr val="999999"/>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ARPE-DIEM-WEST-TEMPLATE" id="{796F27CB-84E8-A14F-98A1-AD8A22FA2170}" vid="{6861499C-005E-2F4E-9B8B-DF20CAF4E222}"/>
    </a:ext>
  </a:extLst>
</a:theme>
</file>

<file path=ppt/theme/theme2.xml><?xml version="1.0" encoding="utf-8"?>
<a:theme xmlns:a="http://schemas.openxmlformats.org/drawingml/2006/main" name="Capital">
  <a:themeElements>
    <a:clrScheme name="Custom 11">
      <a:dk1>
        <a:srgbClr val="000000"/>
      </a:dk1>
      <a:lt1>
        <a:srgbClr val="FFFFFF"/>
      </a:lt1>
      <a:dk2>
        <a:srgbClr val="6F6D5D"/>
      </a:dk2>
      <a:lt2>
        <a:srgbClr val="73978F"/>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Carpe Diem West Theme 1">
    <a:dk1>
      <a:srgbClr val="000000"/>
    </a:dk1>
    <a:lt1>
      <a:srgbClr val="FFFFFF"/>
    </a:lt1>
    <a:dk2>
      <a:srgbClr val="00A6DE"/>
    </a:dk2>
    <a:lt2>
      <a:srgbClr val="E7E6E6"/>
    </a:lt2>
    <a:accent1>
      <a:srgbClr val="00A6DE"/>
    </a:accent1>
    <a:accent2>
      <a:srgbClr val="348584"/>
    </a:accent2>
    <a:accent3>
      <a:srgbClr val="24576A"/>
    </a:accent3>
    <a:accent4>
      <a:srgbClr val="193959"/>
    </a:accent4>
    <a:accent5>
      <a:srgbClr val="162950"/>
    </a:accent5>
    <a:accent6>
      <a:srgbClr val="999999"/>
    </a:accent6>
    <a:hlink>
      <a:srgbClr val="00A6DE"/>
    </a:hlink>
    <a:folHlink>
      <a:srgbClr val="999999"/>
    </a:folHlink>
  </a:clrScheme>
</a:themeOverride>
</file>

<file path=ppt/theme/themeOverride2.xml><?xml version="1.0" encoding="utf-8"?>
<a:themeOverride xmlns:a="http://schemas.openxmlformats.org/drawingml/2006/main">
  <a:clrScheme name="Carpe Diem West Theme 1">
    <a:dk1>
      <a:srgbClr val="000000"/>
    </a:dk1>
    <a:lt1>
      <a:srgbClr val="FFFFFF"/>
    </a:lt1>
    <a:dk2>
      <a:srgbClr val="00A6DE"/>
    </a:dk2>
    <a:lt2>
      <a:srgbClr val="E7E6E6"/>
    </a:lt2>
    <a:accent1>
      <a:srgbClr val="00A6DE"/>
    </a:accent1>
    <a:accent2>
      <a:srgbClr val="348584"/>
    </a:accent2>
    <a:accent3>
      <a:srgbClr val="24576A"/>
    </a:accent3>
    <a:accent4>
      <a:srgbClr val="193959"/>
    </a:accent4>
    <a:accent5>
      <a:srgbClr val="162950"/>
    </a:accent5>
    <a:accent6>
      <a:srgbClr val="999999"/>
    </a:accent6>
    <a:hlink>
      <a:srgbClr val="00A6DE"/>
    </a:hlink>
    <a:folHlink>
      <a:srgbClr val="999999"/>
    </a:folHlink>
  </a:clrScheme>
</a:themeOverride>
</file>

<file path=ppt/theme/themeOverride3.xml><?xml version="1.0" encoding="utf-8"?>
<a:themeOverride xmlns:a="http://schemas.openxmlformats.org/drawingml/2006/main">
  <a:clrScheme name="Carpe Diem West Theme 1">
    <a:dk1>
      <a:srgbClr val="000000"/>
    </a:dk1>
    <a:lt1>
      <a:srgbClr val="FFFFFF"/>
    </a:lt1>
    <a:dk2>
      <a:srgbClr val="00A6DE"/>
    </a:dk2>
    <a:lt2>
      <a:srgbClr val="E7E6E6"/>
    </a:lt2>
    <a:accent1>
      <a:srgbClr val="00A6DE"/>
    </a:accent1>
    <a:accent2>
      <a:srgbClr val="348584"/>
    </a:accent2>
    <a:accent3>
      <a:srgbClr val="24576A"/>
    </a:accent3>
    <a:accent4>
      <a:srgbClr val="193959"/>
    </a:accent4>
    <a:accent5>
      <a:srgbClr val="162950"/>
    </a:accent5>
    <a:accent6>
      <a:srgbClr val="999999"/>
    </a:accent6>
    <a:hlink>
      <a:srgbClr val="00A6DE"/>
    </a:hlink>
    <a:folHlink>
      <a:srgbClr val="999999"/>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Waveform.thmx</Template>
  <TotalTime>838</TotalTime>
  <Words>3247</Words>
  <Application>Microsoft Macintosh PowerPoint</Application>
  <PresentationFormat>On-screen Show (4:3)</PresentationFormat>
  <Paragraphs>449</Paragraphs>
  <Slides>50</Slides>
  <Notes>20</Notes>
  <HiddenSlides>0</HiddenSlides>
  <MMClips>0</MMClips>
  <ScaleCrop>false</ScaleCrop>
  <HeadingPairs>
    <vt:vector size="4" baseType="variant">
      <vt:variant>
        <vt:lpstr>Theme</vt:lpstr>
      </vt:variant>
      <vt:variant>
        <vt:i4>3</vt:i4>
      </vt:variant>
      <vt:variant>
        <vt:lpstr>Slide Titles</vt:lpstr>
      </vt:variant>
      <vt:variant>
        <vt:i4>50</vt:i4>
      </vt:variant>
    </vt:vector>
  </HeadingPairs>
  <TitlesOfParts>
    <vt:vector size="53" baseType="lpstr">
      <vt:lpstr>CDW PPT Template</vt:lpstr>
      <vt:lpstr>Capital</vt:lpstr>
      <vt:lpstr>Office Theme</vt:lpstr>
      <vt:lpstr>Navigating the Intersection: Western Water, Climate Change, and Public Health</vt:lpstr>
      <vt:lpstr>Q&amp;A Instructions</vt:lpstr>
      <vt:lpstr>Carpe Diem West</vt:lpstr>
      <vt:lpstr>AGENDA</vt:lpstr>
      <vt:lpstr>Water is Life</vt:lpstr>
      <vt:lpstr>Water is Life Resources</vt:lpstr>
      <vt:lpstr>Speakers &amp; Moderator</vt:lpstr>
      <vt:lpstr>Climate Change, Water, and Health</vt:lpstr>
      <vt:lpstr>Water is essential for life.  Water is a human right.</vt:lpstr>
      <vt:lpstr>What do we use water for?</vt:lpstr>
      <vt:lpstr>Water for Life</vt:lpstr>
      <vt:lpstr>PowerPoint Presentation</vt:lpstr>
      <vt:lpstr>California is not a developing nation, but…..</vt:lpstr>
      <vt:lpstr>Climate change impacts on water in California</vt:lpstr>
      <vt:lpstr>What are the health impacts of climate-change impacts on water?</vt:lpstr>
      <vt:lpstr>Drought &amp; Climate Change</vt:lpstr>
      <vt:lpstr>We are still in a drought…</vt:lpstr>
      <vt:lpstr>Drought Health Impacts</vt:lpstr>
      <vt:lpstr>Water Quantity</vt:lpstr>
      <vt:lpstr>Water quality</vt:lpstr>
      <vt:lpstr>Drought and Food</vt:lpstr>
      <vt:lpstr>Drought and Mental Health</vt:lpstr>
      <vt:lpstr>Extreme Precipitation &amp; Flooding</vt:lpstr>
      <vt:lpstr>Public Health Issues - Precipitation</vt:lpstr>
      <vt:lpstr>Flooding Health Effects</vt:lpstr>
      <vt:lpstr>Waterborne Disease Outbreaks in U.S.</vt:lpstr>
      <vt:lpstr>Wildfire &amp; Water</vt:lpstr>
      <vt:lpstr>Transportation Impacts</vt:lpstr>
      <vt:lpstr>Sea Level Rise &amp; Storm Surge</vt:lpstr>
      <vt:lpstr>Displacement and Migration</vt:lpstr>
      <vt:lpstr>Public Health Roles</vt:lpstr>
      <vt:lpstr>PowerPoint Presentation</vt:lpstr>
      <vt:lpstr>PowerPoint Presentation</vt:lpstr>
      <vt:lpstr>Water, Public Health, and  Climate Change Salt Lake City’s Approach</vt:lpstr>
      <vt:lpstr>Salt Lake City Department of  Public Utilities</vt:lpstr>
      <vt:lpstr>Salt Lake City’s Current Water Sources</vt:lpstr>
      <vt:lpstr>Intersection of Water, Climate, and Public Health</vt:lpstr>
      <vt:lpstr>Climate Change Vulnerabilities for  Salt Lake City’s Water Resources</vt:lpstr>
      <vt:lpstr>Adaptation Strategy #1: Enhance Water Quality Protection</vt:lpstr>
      <vt:lpstr>Salt Lake City’s Headwater Protection Model</vt:lpstr>
      <vt:lpstr>Adaptation Strategy #2: Adaptive Water Supply Management</vt:lpstr>
      <vt:lpstr>Salt Lake City’s Adaptive Water Supply Management Model</vt:lpstr>
      <vt:lpstr>Adaptation Strategy #3: Expect (and learn from) the Unexpected</vt:lpstr>
      <vt:lpstr>Thank You</vt:lpstr>
      <vt:lpstr>Participant Poll</vt:lpstr>
      <vt:lpstr>Q &amp; A </vt:lpstr>
      <vt:lpstr>Program Outcomes</vt:lpstr>
      <vt:lpstr>Speakers &amp; Moderator</vt:lpstr>
      <vt:lpstr>Post-webinar Survey &amp; Carpe Diem!</vt:lpstr>
      <vt:lpstr>CONTACT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Morgan Adams</dc:creator>
  <cp:lastModifiedBy>Lauren Barnum</cp:lastModifiedBy>
  <cp:revision>54</cp:revision>
  <dcterms:created xsi:type="dcterms:W3CDTF">2016-03-03T16:36:45Z</dcterms:created>
  <dcterms:modified xsi:type="dcterms:W3CDTF">2016-10-25T23:13:17Z</dcterms:modified>
</cp:coreProperties>
</file>